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8" r:id="rId2"/>
    <p:sldMasterId id="2147483653" r:id="rId3"/>
  </p:sldMasterIdLst>
  <p:notesMasterIdLst>
    <p:notesMasterId r:id="rId26"/>
  </p:notesMasterIdLst>
  <p:sldIdLst>
    <p:sldId id="256" r:id="rId4"/>
    <p:sldId id="267" r:id="rId5"/>
    <p:sldId id="258" r:id="rId6"/>
    <p:sldId id="268" r:id="rId7"/>
    <p:sldId id="272" r:id="rId8"/>
    <p:sldId id="274" r:id="rId9"/>
    <p:sldId id="278" r:id="rId10"/>
    <p:sldId id="294" r:id="rId11"/>
    <p:sldId id="275" r:id="rId12"/>
    <p:sldId id="257" r:id="rId13"/>
    <p:sldId id="270" r:id="rId14"/>
    <p:sldId id="269" r:id="rId15"/>
    <p:sldId id="295" r:id="rId16"/>
    <p:sldId id="296" r:id="rId17"/>
    <p:sldId id="299" r:id="rId18"/>
    <p:sldId id="279" r:id="rId19"/>
    <p:sldId id="280" r:id="rId20"/>
    <p:sldId id="300" r:id="rId21"/>
    <p:sldId id="297" r:id="rId22"/>
    <p:sldId id="266" r:id="rId23"/>
    <p:sldId id="303" r:id="rId24"/>
    <p:sldId id="305" r:id="rId25"/>
  </p:sldIdLst>
  <p:sldSz cx="12192000" cy="6858000"/>
  <p:notesSz cx="6808788" cy="9942513"/>
  <p:embeddedFontLst>
    <p:embeddedFont>
      <p:font typeface="ＭＳ Ｐゴシック" panose="020B0600070205080204" pitchFamily="34" charset="-128"/>
      <p:regular r:id="rId27"/>
    </p:embeddedFont>
    <p:embeddedFont>
      <p:font typeface="Meiryo" panose="020B0604030504040204" pitchFamily="34" charset="-128"/>
      <p:regular r:id="rId28"/>
      <p:bold r:id="rId29"/>
      <p:italic r:id="rId30"/>
      <p:boldItalic r:id="rId31"/>
    </p:embeddedFont>
    <p:embeddedFont>
      <p:font typeface="Meiryo UI" panose="020B0604030504040204" pitchFamily="34" charset="-128"/>
      <p:regular r:id="rId32"/>
      <p:bold r:id="rId33"/>
      <p:italic r:id="rId34"/>
      <p:boldItalic r:id="rId35"/>
    </p:embeddedFont>
    <p:embeddedFont>
      <p:font typeface="나눔바른고딕" panose="020B0603020101020101" pitchFamily="50" charset="-127"/>
      <p:regular r:id="rId36"/>
      <p:bold r:id="rId37"/>
    </p:embeddedFont>
    <p:embeddedFont>
      <p:font typeface="나눔바른고딕 UltraLight" panose="020B0603020101020101" pitchFamily="50" charset="-127"/>
      <p:regular r:id="rId38"/>
    </p:embeddedFont>
    <p:embeddedFont>
      <p:font typeface="나눔스퀘어 ExtraBold" panose="020B0600000101010101" pitchFamily="50" charset="-127"/>
      <p:bold r:id="rId39"/>
    </p:embeddedFont>
    <p:embeddedFont>
      <p:font typeface="맑은 고딕" panose="020B0503020000020004" pitchFamily="50" charset="-127"/>
      <p:regular r:id="rId40"/>
      <p:bold r:id="rId41"/>
    </p:embeddedFont>
    <p:embeddedFont>
      <p:font typeface="새굴림" panose="02030600000101010101" pitchFamily="18" charset="-127"/>
      <p:regular r:id="rId4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50475" cy="49885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6737" y="0"/>
            <a:ext cx="2950475" cy="498852"/>
          </a:xfrm>
          <a:prstGeom prst="rect">
            <a:avLst/>
          </a:prstGeom>
        </p:spPr>
        <p:txBody>
          <a:bodyPr vert="horz" lIns="91440" tIns="45720" rIns="91440" bIns="45720" rtlCol="0"/>
          <a:lstStyle>
            <a:lvl1pPr algn="r">
              <a:defRPr sz="1200"/>
            </a:lvl1pPr>
          </a:lstStyle>
          <a:p>
            <a:fld id="{D105EF92-81D1-48E5-87E4-C69393F5B215}" type="datetimeFigureOut">
              <a:rPr lang="ko-KR" altLang="en-US" smtClean="0"/>
              <a:t>2018-09-30</a:t>
            </a:fld>
            <a:endParaRPr lang="ko-KR" altLang="en-US"/>
          </a:p>
        </p:txBody>
      </p:sp>
      <p:sp>
        <p:nvSpPr>
          <p:cNvPr id="4" name="슬라이드 이미지 개체 틀 3"/>
          <p:cNvSpPr>
            <a:spLocks noGrp="1" noRot="1" noChangeAspect="1"/>
          </p:cNvSpPr>
          <p:nvPr>
            <p:ph type="sldImg" idx="2"/>
          </p:nvPr>
        </p:nvSpPr>
        <p:spPr>
          <a:xfrm>
            <a:off x="422275" y="1243013"/>
            <a:ext cx="5964238" cy="33559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0879" y="4784835"/>
            <a:ext cx="5447030" cy="3914864"/>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43662"/>
            <a:ext cx="2950475" cy="498851"/>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6737" y="9443662"/>
            <a:ext cx="2950475" cy="498851"/>
          </a:xfrm>
          <a:prstGeom prst="rect">
            <a:avLst/>
          </a:prstGeom>
        </p:spPr>
        <p:txBody>
          <a:bodyPr vert="horz" lIns="91440" tIns="45720" rIns="91440" bIns="45720" rtlCol="0" anchor="b"/>
          <a:lstStyle>
            <a:lvl1pPr algn="r">
              <a:defRPr sz="1200"/>
            </a:lvl1pPr>
          </a:lstStyle>
          <a:p>
            <a:fld id="{5232BAA7-85BA-4245-9A11-6D8E9C3C8827}" type="slidenum">
              <a:rPr lang="ko-KR" altLang="en-US" smtClean="0"/>
              <a:t>‹#›</a:t>
            </a:fld>
            <a:endParaRPr lang="ko-KR" altLang="en-US"/>
          </a:p>
        </p:txBody>
      </p:sp>
    </p:spTree>
    <p:extLst>
      <p:ext uri="{BB962C8B-B14F-4D97-AF65-F5344CB8AC3E}">
        <p14:creationId xmlns:p14="http://schemas.microsoft.com/office/powerpoint/2010/main" val="214903934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11" name="직사각형 10"/>
          <p:cNvSpPr/>
          <p:nvPr userDrawn="1"/>
        </p:nvSpPr>
        <p:spPr>
          <a:xfrm>
            <a:off x="349732" y="785284"/>
            <a:ext cx="11492536" cy="5739802"/>
          </a:xfrm>
          <a:prstGeom prst="rect">
            <a:avLst/>
          </a:prstGeom>
          <a:solidFill>
            <a:schemeClr val="bg1"/>
          </a:solidFill>
          <a:ln>
            <a:solidFill>
              <a:schemeClr val="bg1">
                <a:lumMod val="50000"/>
              </a:schemeClr>
            </a:solidFill>
          </a:ln>
          <a:effectLst>
            <a:outerShdw blurRad="190500" dist="215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p:cNvGrpSpPr/>
          <p:nvPr userDrawn="1"/>
        </p:nvGrpSpPr>
        <p:grpSpPr>
          <a:xfrm>
            <a:off x="3779688" y="26583"/>
            <a:ext cx="4598177" cy="882750"/>
            <a:chOff x="5958002" y="558800"/>
            <a:chExt cx="4598177" cy="882750"/>
          </a:xfrm>
        </p:grpSpPr>
        <p:pic>
          <p:nvPicPr>
            <p:cNvPr id="13" name="그림 12"/>
            <p:cNvPicPr>
              <a:picLocks noChangeAspect="1"/>
            </p:cNvPicPr>
            <p:nvPr/>
          </p:nvPicPr>
          <p:blipFill>
            <a:blip r:embed="rId2"/>
            <a:stretch>
              <a:fillRect/>
            </a:stretch>
          </p:blipFill>
          <p:spPr>
            <a:xfrm>
              <a:off x="5958002" y="1194529"/>
              <a:ext cx="229377" cy="247021"/>
            </a:xfrm>
            <a:prstGeom prst="rect">
              <a:avLst/>
            </a:prstGeom>
          </p:spPr>
        </p:pic>
        <p:cxnSp>
          <p:nvCxnSpPr>
            <p:cNvPr id="14" name="직선 연결선 13"/>
            <p:cNvCxnSpPr/>
            <p:nvPr/>
          </p:nvCxnSpPr>
          <p:spPr>
            <a:xfrm>
              <a:off x="60637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직선 연결선 14"/>
            <p:cNvCxnSpPr/>
            <p:nvPr/>
          </p:nvCxnSpPr>
          <p:spPr>
            <a:xfrm>
              <a:off x="104325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16" name="그림 15"/>
            <p:cNvPicPr>
              <a:picLocks noChangeAspect="1"/>
            </p:cNvPicPr>
            <p:nvPr/>
          </p:nvPicPr>
          <p:blipFill>
            <a:blip r:embed="rId2"/>
            <a:stretch>
              <a:fillRect/>
            </a:stretch>
          </p:blipFill>
          <p:spPr>
            <a:xfrm>
              <a:off x="10326802" y="1194529"/>
              <a:ext cx="229377" cy="247021"/>
            </a:xfrm>
            <a:prstGeom prst="rect">
              <a:avLst/>
            </a:prstGeom>
          </p:spPr>
        </p:pic>
      </p:grpSp>
      <p:sp>
        <p:nvSpPr>
          <p:cNvPr id="2" name="직사각형 1"/>
          <p:cNvSpPr/>
          <p:nvPr userDrawn="1"/>
        </p:nvSpPr>
        <p:spPr>
          <a:xfrm>
            <a:off x="0" y="0"/>
            <a:ext cx="12192000" cy="685800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3554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A70791-D0C5-4EB9-87A8-E4F390DF3C9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17B18AF9-53DB-4D78-AC9A-B94341EAF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7AE23336-11A1-451D-A63E-1BF887BF4B21}"/>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E02EC7F1-52D2-4C16-860B-AA152DD62D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CBC73987-7B5A-4CFE-BFE1-7E0D81F318DA}"/>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714BB522-980F-4D30-B7ED-261155852AA0}"/>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8" name="바닥글 개체 틀 7">
            <a:extLst>
              <a:ext uri="{FF2B5EF4-FFF2-40B4-BE49-F238E27FC236}">
                <a16:creationId xmlns:a16="http://schemas.microsoft.com/office/drawing/2014/main" id="{B76474DC-07ED-4703-B4B2-6F2357759EF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C24341A-9B0E-4B48-AF2B-11FADA37DC17}"/>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258739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8E980B-E520-45B6-9510-3F7EC948157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053CD54-A946-45A2-9D94-59A50BA71142}"/>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4" name="바닥글 개체 틀 3">
            <a:extLst>
              <a:ext uri="{FF2B5EF4-FFF2-40B4-BE49-F238E27FC236}">
                <a16:creationId xmlns:a16="http://schemas.microsoft.com/office/drawing/2014/main" id="{74D45CFA-0117-4957-BB90-4A9EF2388CD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12813FF-94B0-427C-9657-C7E7E4533171}"/>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2397758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6A35483-2B45-479C-9A14-3B331C5F9BA5}"/>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3" name="바닥글 개체 틀 2">
            <a:extLst>
              <a:ext uri="{FF2B5EF4-FFF2-40B4-BE49-F238E27FC236}">
                <a16:creationId xmlns:a16="http://schemas.microsoft.com/office/drawing/2014/main" id="{3C4EFBDA-9842-494C-95EF-4C0BDAB1463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9767842C-9BC0-4AEF-991D-A438E39D882D}"/>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2893122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0464D2-1478-4BA1-8400-B9A879DB3EF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F473D51-0977-479A-A7BD-2746EF971C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6D43360C-A861-46C1-AD42-0A59872E9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8CC5CF4A-77EB-4092-B8B0-B7D5409CD400}"/>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6" name="바닥글 개체 틀 5">
            <a:extLst>
              <a:ext uri="{FF2B5EF4-FFF2-40B4-BE49-F238E27FC236}">
                <a16:creationId xmlns:a16="http://schemas.microsoft.com/office/drawing/2014/main" id="{0878BD01-64DE-4670-AA85-EA2166496CD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E1D6BC-A601-46C3-8823-56B67CD14CCE}"/>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1546492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43D016-C51A-4676-AFBC-D552FDB8A4E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959E2C6-53E1-4596-86A5-3E9E0C926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49A73EF-C981-47B3-9289-35302BF7B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E404690-CA8A-4F99-A8BE-92D6CFC8F3E5}"/>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6" name="바닥글 개체 틀 5">
            <a:extLst>
              <a:ext uri="{FF2B5EF4-FFF2-40B4-BE49-F238E27FC236}">
                <a16:creationId xmlns:a16="http://schemas.microsoft.com/office/drawing/2014/main" id="{27ADDB94-0E53-492E-B3C8-8579063AE56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B32BC90-8748-4D19-8B8B-BFE426B6362C}"/>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4031071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F0B0D3-8CEA-4825-BE24-E87B75899AA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8814F57-246E-4D4C-8D1D-4E30E162806A}"/>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AB68B520-753B-40C5-A0CB-F4E7019BEDA4}"/>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5" name="바닥글 개체 틀 4">
            <a:extLst>
              <a:ext uri="{FF2B5EF4-FFF2-40B4-BE49-F238E27FC236}">
                <a16:creationId xmlns:a16="http://schemas.microsoft.com/office/drawing/2014/main" id="{0097AB4D-AA08-4863-835E-9EF7B3A5FC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E7CDE9A-120E-4E41-A608-B877AEEA632B}"/>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2918215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98C4ED93-FEB7-4869-AAC7-E94C38812C0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0B1F8EB-A31A-437D-A8F4-FF6B161F18A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B1053E2E-F1CC-4A2A-A4A0-610B0B99CAD5}"/>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5" name="바닥글 개체 틀 4">
            <a:extLst>
              <a:ext uri="{FF2B5EF4-FFF2-40B4-BE49-F238E27FC236}">
                <a16:creationId xmlns:a16="http://schemas.microsoft.com/office/drawing/2014/main" id="{46B62A8B-8C3E-463B-B04A-A1A6FC7A8D7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3DDE1AB-4F07-4805-A6D8-26372EEF75FE}"/>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3408852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느낀점">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166AAC66-0BD3-4323-981C-320A6746FED1}"/>
              </a:ext>
            </a:extLst>
          </p:cNvPr>
          <p:cNvSpPr/>
          <p:nvPr userDrawn="1"/>
        </p:nvSpPr>
        <p:spPr>
          <a:xfrm>
            <a:off x="177893" y="643060"/>
            <a:ext cx="11550721" cy="5739802"/>
          </a:xfrm>
          <a:prstGeom prst="rect">
            <a:avLst/>
          </a:prstGeom>
          <a:solidFill>
            <a:schemeClr val="bg1"/>
          </a:solidFill>
          <a:ln>
            <a:solidFill>
              <a:schemeClr val="bg1">
                <a:lumMod val="50000"/>
              </a:schemeClr>
            </a:solidFill>
          </a:ln>
          <a:effectLst>
            <a:outerShdw blurRad="190500" dist="215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7C6554DB-F01E-4195-8365-5790A49A9E14}"/>
              </a:ext>
            </a:extLst>
          </p:cNvPr>
          <p:cNvGrpSpPr/>
          <p:nvPr userDrawn="1"/>
        </p:nvGrpSpPr>
        <p:grpSpPr>
          <a:xfrm>
            <a:off x="3614989" y="-150018"/>
            <a:ext cx="5947991" cy="882750"/>
            <a:chOff x="5958002" y="558800"/>
            <a:chExt cx="4598177" cy="882750"/>
          </a:xfrm>
        </p:grpSpPr>
        <p:pic>
          <p:nvPicPr>
            <p:cNvPr id="5" name="그림 4">
              <a:extLst>
                <a:ext uri="{FF2B5EF4-FFF2-40B4-BE49-F238E27FC236}">
                  <a16:creationId xmlns:a16="http://schemas.microsoft.com/office/drawing/2014/main" id="{ADAFE521-2672-4090-80FD-80C3665ED5BD}"/>
                </a:ext>
              </a:extLst>
            </p:cNvPr>
            <p:cNvPicPr>
              <a:picLocks noChangeAspect="1"/>
            </p:cNvPicPr>
            <p:nvPr/>
          </p:nvPicPr>
          <p:blipFill>
            <a:blip r:embed="rId2"/>
            <a:stretch>
              <a:fillRect/>
            </a:stretch>
          </p:blipFill>
          <p:spPr>
            <a:xfrm>
              <a:off x="5958002" y="1194529"/>
              <a:ext cx="229377" cy="247021"/>
            </a:xfrm>
            <a:prstGeom prst="rect">
              <a:avLst/>
            </a:prstGeom>
          </p:spPr>
        </p:pic>
        <p:cxnSp>
          <p:nvCxnSpPr>
            <p:cNvPr id="6" name="직선 연결선 5">
              <a:extLst>
                <a:ext uri="{FF2B5EF4-FFF2-40B4-BE49-F238E27FC236}">
                  <a16:creationId xmlns:a16="http://schemas.microsoft.com/office/drawing/2014/main" id="{B7E0DAF4-CF8B-4ECE-B951-FF94E9461D82}"/>
                </a:ext>
              </a:extLst>
            </p:cNvPr>
            <p:cNvCxnSpPr/>
            <p:nvPr/>
          </p:nvCxnSpPr>
          <p:spPr>
            <a:xfrm>
              <a:off x="60637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직선 연결선 6">
              <a:extLst>
                <a:ext uri="{FF2B5EF4-FFF2-40B4-BE49-F238E27FC236}">
                  <a16:creationId xmlns:a16="http://schemas.microsoft.com/office/drawing/2014/main" id="{BD2FAA6F-696A-4B89-AC96-FE8908D0C6FF}"/>
                </a:ext>
              </a:extLst>
            </p:cNvPr>
            <p:cNvCxnSpPr/>
            <p:nvPr/>
          </p:nvCxnSpPr>
          <p:spPr>
            <a:xfrm>
              <a:off x="104325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8" name="그림 7">
              <a:extLst>
                <a:ext uri="{FF2B5EF4-FFF2-40B4-BE49-F238E27FC236}">
                  <a16:creationId xmlns:a16="http://schemas.microsoft.com/office/drawing/2014/main" id="{D6B4BB9F-3EE3-4AEF-AC7E-CEAF66116956}"/>
                </a:ext>
              </a:extLst>
            </p:cNvPr>
            <p:cNvPicPr>
              <a:picLocks noChangeAspect="1"/>
            </p:cNvPicPr>
            <p:nvPr/>
          </p:nvPicPr>
          <p:blipFill>
            <a:blip r:embed="rId2"/>
            <a:stretch>
              <a:fillRect/>
            </a:stretch>
          </p:blipFill>
          <p:spPr>
            <a:xfrm>
              <a:off x="10326802" y="1194529"/>
              <a:ext cx="229377" cy="247021"/>
            </a:xfrm>
            <a:prstGeom prst="rect">
              <a:avLst/>
            </a:prstGeom>
          </p:spPr>
        </p:pic>
      </p:grpSp>
      <p:cxnSp>
        <p:nvCxnSpPr>
          <p:cNvPr id="9" name="직선 연결선 8">
            <a:extLst>
              <a:ext uri="{FF2B5EF4-FFF2-40B4-BE49-F238E27FC236}">
                <a16:creationId xmlns:a16="http://schemas.microsoft.com/office/drawing/2014/main" id="{6701AE6D-74B6-4DFC-A365-E08F06391234}"/>
              </a:ext>
            </a:extLst>
          </p:cNvPr>
          <p:cNvCxnSpPr/>
          <p:nvPr userDrawn="1"/>
        </p:nvCxnSpPr>
        <p:spPr>
          <a:xfrm>
            <a:off x="321782" y="1186791"/>
            <a:ext cx="2032472" cy="0"/>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 name="직사각형 9">
            <a:extLst>
              <a:ext uri="{FF2B5EF4-FFF2-40B4-BE49-F238E27FC236}">
                <a16:creationId xmlns:a16="http://schemas.microsoft.com/office/drawing/2014/main" id="{9B8291CA-B393-4642-AD53-B742DC13505C}"/>
              </a:ext>
            </a:extLst>
          </p:cNvPr>
          <p:cNvSpPr/>
          <p:nvPr userDrawn="1"/>
        </p:nvSpPr>
        <p:spPr>
          <a:xfrm>
            <a:off x="494177" y="2322286"/>
            <a:ext cx="1285288" cy="276999"/>
          </a:xfrm>
          <a:prstGeom prst="rect">
            <a:avLst/>
          </a:prstGeom>
        </p:spPr>
        <p:txBody>
          <a:bodyPr wrap="none" anchor="ctr">
            <a:spAutoFit/>
          </a:bodyPr>
          <a:lstStyle/>
          <a:p>
            <a:pPr marL="0" algn="ctr" defTabSz="914400" rtl="0" eaLnBrk="1" latinLnBrk="1" hangingPunct="1"/>
            <a:r>
              <a:rPr lang="en-US" altLang="ko-KR" sz="1200" b="1" kern="1200"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cs typeface="+mn-cs"/>
              </a:rPr>
              <a:t>PART.3 Project</a:t>
            </a:r>
          </a:p>
        </p:txBody>
      </p:sp>
      <p:pic>
        <p:nvPicPr>
          <p:cNvPr id="11" name="그림 10">
            <a:extLst>
              <a:ext uri="{FF2B5EF4-FFF2-40B4-BE49-F238E27FC236}">
                <a16:creationId xmlns:a16="http://schemas.microsoft.com/office/drawing/2014/main" id="{00989877-0F6A-445C-A598-484CCAF26E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2732" y="707908"/>
            <a:ext cx="1106995" cy="331473"/>
          </a:xfrm>
          <a:prstGeom prst="rect">
            <a:avLst/>
          </a:prstGeom>
        </p:spPr>
      </p:pic>
      <p:sp>
        <p:nvSpPr>
          <p:cNvPr id="12" name="직사각형 11">
            <a:extLst>
              <a:ext uri="{FF2B5EF4-FFF2-40B4-BE49-F238E27FC236}">
                <a16:creationId xmlns:a16="http://schemas.microsoft.com/office/drawing/2014/main" id="{2C3A6E9D-C13F-4F30-A3BC-6F8A37B5BCF3}"/>
              </a:ext>
            </a:extLst>
          </p:cNvPr>
          <p:cNvSpPr/>
          <p:nvPr userDrawn="1"/>
        </p:nvSpPr>
        <p:spPr>
          <a:xfrm>
            <a:off x="0" y="0"/>
            <a:ext cx="12192000" cy="685800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FF2C21AD-410F-4FCF-AE89-00014FB3D856}"/>
              </a:ext>
            </a:extLst>
          </p:cNvPr>
          <p:cNvGrpSpPr/>
          <p:nvPr userDrawn="1"/>
        </p:nvGrpSpPr>
        <p:grpSpPr>
          <a:xfrm>
            <a:off x="88740" y="115933"/>
            <a:ext cx="1932493" cy="315590"/>
            <a:chOff x="160147" y="1840624"/>
            <a:chExt cx="1485774" cy="315590"/>
          </a:xfrm>
          <a:solidFill>
            <a:srgbClr val="FFC000"/>
          </a:solidFill>
        </p:grpSpPr>
        <p:sp>
          <p:nvSpPr>
            <p:cNvPr id="19" name="모서리가 둥근 직사각형 7">
              <a:extLst>
                <a:ext uri="{FF2B5EF4-FFF2-40B4-BE49-F238E27FC236}">
                  <a16:creationId xmlns:a16="http://schemas.microsoft.com/office/drawing/2014/main" id="{95968694-FD73-47A6-851C-2277456F9AD1}"/>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0" name="직사각형 19">
              <a:extLst>
                <a:ext uri="{FF2B5EF4-FFF2-40B4-BE49-F238E27FC236}">
                  <a16:creationId xmlns:a16="http://schemas.microsoft.com/office/drawing/2014/main" id="{EB2374E6-4FE0-4BE0-B547-3A312BCB4CC4}"/>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21" name="직사각형 20">
            <a:hlinkClick r:id="" action="ppaction://noaction"/>
            <a:extLst>
              <a:ext uri="{FF2B5EF4-FFF2-40B4-BE49-F238E27FC236}">
                <a16:creationId xmlns:a16="http://schemas.microsoft.com/office/drawing/2014/main" id="{02543995-F288-4882-9D1B-1FCD7B1CA06D}"/>
              </a:ext>
            </a:extLst>
          </p:cNvPr>
          <p:cNvSpPr/>
          <p:nvPr userDrawn="1"/>
        </p:nvSpPr>
        <p:spPr>
          <a:xfrm>
            <a:off x="5953254" y="1713163"/>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hlinkClick r:id="" action="ppaction://noaction"/>
            <a:extLst>
              <a:ext uri="{FF2B5EF4-FFF2-40B4-BE49-F238E27FC236}">
                <a16:creationId xmlns:a16="http://schemas.microsoft.com/office/drawing/2014/main" id="{A3CCCBB9-0C0C-45D8-9E81-A47A57FE9EE6}"/>
              </a:ext>
            </a:extLst>
          </p:cNvPr>
          <p:cNvSpPr/>
          <p:nvPr userDrawn="1"/>
        </p:nvSpPr>
        <p:spPr>
          <a:xfrm>
            <a:off x="7045118" y="6541618"/>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hlinkClick r:id="" action="ppaction://noaction"/>
            <a:extLst>
              <a:ext uri="{FF2B5EF4-FFF2-40B4-BE49-F238E27FC236}">
                <a16:creationId xmlns:a16="http://schemas.microsoft.com/office/drawing/2014/main" id="{0DFD6AD8-DB32-46FC-BEB3-2D950EFEB1A4}"/>
              </a:ext>
            </a:extLst>
          </p:cNvPr>
          <p:cNvSpPr/>
          <p:nvPr userDrawn="1"/>
        </p:nvSpPr>
        <p:spPr>
          <a:xfrm>
            <a:off x="5819184" y="1725460"/>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58510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비어 있음">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059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콘텐츠 2개">
    <p:spTree>
      <p:nvGrpSpPr>
        <p:cNvPr id="1" name=""/>
        <p:cNvGrpSpPr/>
        <p:nvPr/>
      </p:nvGrpSpPr>
      <p:grpSpPr>
        <a:xfrm>
          <a:off x="0" y="0"/>
          <a:ext cx="0" cy="0"/>
          <a:chOff x="0" y="0"/>
          <a:chExt cx="0" cy="0"/>
        </a:xfrm>
      </p:grpSpPr>
      <p:sp>
        <p:nvSpPr>
          <p:cNvPr id="8" name="직사각형 7"/>
          <p:cNvSpPr/>
          <p:nvPr userDrawn="1"/>
        </p:nvSpPr>
        <p:spPr>
          <a:xfrm>
            <a:off x="2895600" y="793078"/>
            <a:ext cx="8929445" cy="5739802"/>
          </a:xfrm>
          <a:prstGeom prst="rect">
            <a:avLst/>
          </a:prstGeom>
          <a:solidFill>
            <a:schemeClr val="bg1"/>
          </a:solidFill>
          <a:ln>
            <a:solidFill>
              <a:schemeClr val="bg1">
                <a:lumMod val="50000"/>
              </a:schemeClr>
            </a:solidFill>
          </a:ln>
          <a:effectLst>
            <a:outerShdw blurRad="190500" dist="215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p:cNvGrpSpPr/>
          <p:nvPr userDrawn="1"/>
        </p:nvGrpSpPr>
        <p:grpSpPr>
          <a:xfrm>
            <a:off x="5061234" y="0"/>
            <a:ext cx="4598177" cy="882750"/>
            <a:chOff x="5958002" y="558800"/>
            <a:chExt cx="4598177" cy="882750"/>
          </a:xfrm>
        </p:grpSpPr>
        <p:pic>
          <p:nvPicPr>
            <p:cNvPr id="10" name="그림 9"/>
            <p:cNvPicPr>
              <a:picLocks noChangeAspect="1"/>
            </p:cNvPicPr>
            <p:nvPr/>
          </p:nvPicPr>
          <p:blipFill>
            <a:blip r:embed="rId2"/>
            <a:stretch>
              <a:fillRect/>
            </a:stretch>
          </p:blipFill>
          <p:spPr>
            <a:xfrm>
              <a:off x="5958002" y="1194529"/>
              <a:ext cx="229377" cy="247021"/>
            </a:xfrm>
            <a:prstGeom prst="rect">
              <a:avLst/>
            </a:prstGeom>
          </p:spPr>
        </p:pic>
        <p:cxnSp>
          <p:nvCxnSpPr>
            <p:cNvPr id="11" name="직선 연결선 10"/>
            <p:cNvCxnSpPr/>
            <p:nvPr/>
          </p:nvCxnSpPr>
          <p:spPr>
            <a:xfrm>
              <a:off x="60637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p:cNvCxnSpPr/>
            <p:nvPr/>
          </p:nvCxnSpPr>
          <p:spPr>
            <a:xfrm>
              <a:off x="104325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13" name="그림 12"/>
            <p:cNvPicPr>
              <a:picLocks noChangeAspect="1"/>
            </p:cNvPicPr>
            <p:nvPr/>
          </p:nvPicPr>
          <p:blipFill>
            <a:blip r:embed="rId2"/>
            <a:stretch>
              <a:fillRect/>
            </a:stretch>
          </p:blipFill>
          <p:spPr>
            <a:xfrm>
              <a:off x="10326802" y="1194529"/>
              <a:ext cx="229377" cy="247021"/>
            </a:xfrm>
            <a:prstGeom prst="rect">
              <a:avLst/>
            </a:prstGeom>
          </p:spPr>
        </p:pic>
      </p:grpSp>
      <p:cxnSp>
        <p:nvCxnSpPr>
          <p:cNvPr id="17" name="직선 연결선 16"/>
          <p:cNvCxnSpPr/>
          <p:nvPr userDrawn="1"/>
        </p:nvCxnSpPr>
        <p:spPr>
          <a:xfrm>
            <a:off x="321782" y="1186791"/>
            <a:ext cx="2032472" cy="0"/>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 name="직사각형 19"/>
          <p:cNvSpPr/>
          <p:nvPr/>
        </p:nvSpPr>
        <p:spPr>
          <a:xfrm>
            <a:off x="494177" y="2322286"/>
            <a:ext cx="1285288" cy="276999"/>
          </a:xfrm>
          <a:prstGeom prst="rect">
            <a:avLst/>
          </a:prstGeom>
        </p:spPr>
        <p:txBody>
          <a:bodyPr wrap="none" anchor="ctr">
            <a:spAutoFit/>
          </a:bodyPr>
          <a:lstStyle/>
          <a:p>
            <a:pPr marL="0" algn="ctr" defTabSz="914400" rtl="0" eaLnBrk="1" latinLnBrk="1" hangingPunct="1"/>
            <a:r>
              <a:rPr lang="en-US" altLang="ko-KR" sz="1200" b="1" kern="1200"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cs typeface="+mn-cs"/>
              </a:rPr>
              <a:t>PART.3 Project</a:t>
            </a:r>
          </a:p>
        </p:txBody>
      </p:sp>
      <p:pic>
        <p:nvPicPr>
          <p:cNvPr id="22" name="그림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2732" y="707908"/>
            <a:ext cx="1106995" cy="331473"/>
          </a:xfrm>
          <a:prstGeom prst="rect">
            <a:avLst/>
          </a:prstGeom>
        </p:spPr>
      </p:pic>
      <p:sp>
        <p:nvSpPr>
          <p:cNvPr id="15" name="직사각형 14"/>
          <p:cNvSpPr/>
          <p:nvPr userDrawn="1"/>
        </p:nvSpPr>
        <p:spPr>
          <a:xfrm>
            <a:off x="0" y="0"/>
            <a:ext cx="12192000" cy="685800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5283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E8378A1-DC3B-4586-8862-E1B0842E0503}" type="datetimeFigureOut">
              <a:rPr lang="ko-KR" altLang="en-US" smtClean="0"/>
              <a:t>2018-09-30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FDC218B-DF6C-470D-9814-48C45D6882F4}" type="slidenum">
              <a:rPr lang="ko-KR" altLang="en-US" smtClean="0"/>
              <a:t>‹#›</a:t>
            </a:fld>
            <a:endParaRPr lang="ko-KR" altLang="en-US"/>
          </a:p>
        </p:txBody>
      </p:sp>
    </p:spTree>
    <p:extLst>
      <p:ext uri="{BB962C8B-B14F-4D97-AF65-F5344CB8AC3E}">
        <p14:creationId xmlns:p14="http://schemas.microsoft.com/office/powerpoint/2010/main" val="4284871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E8378A1-DC3B-4586-8862-E1B0842E0503}" type="datetimeFigureOut">
              <a:rPr lang="ko-KR" altLang="en-US" smtClean="0"/>
              <a:t>2018-09-30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FDC218B-DF6C-470D-9814-48C45D6882F4}" type="slidenum">
              <a:rPr lang="ko-KR" altLang="en-US" smtClean="0"/>
              <a:t>‹#›</a:t>
            </a:fld>
            <a:endParaRPr lang="ko-KR" altLang="en-US"/>
          </a:p>
        </p:txBody>
      </p:sp>
    </p:spTree>
    <p:extLst>
      <p:ext uri="{BB962C8B-B14F-4D97-AF65-F5344CB8AC3E}">
        <p14:creationId xmlns:p14="http://schemas.microsoft.com/office/powerpoint/2010/main" val="2439950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8" name="직사각형 7"/>
          <p:cNvSpPr/>
          <p:nvPr userDrawn="1"/>
        </p:nvSpPr>
        <p:spPr>
          <a:xfrm>
            <a:off x="2895600" y="793078"/>
            <a:ext cx="8929445" cy="5739802"/>
          </a:xfrm>
          <a:prstGeom prst="rect">
            <a:avLst/>
          </a:prstGeom>
          <a:solidFill>
            <a:schemeClr val="bg1"/>
          </a:solidFill>
          <a:ln>
            <a:solidFill>
              <a:schemeClr val="bg1">
                <a:lumMod val="50000"/>
              </a:schemeClr>
            </a:solidFill>
          </a:ln>
          <a:effectLst>
            <a:outerShdw blurRad="190500" dist="215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p:cNvGrpSpPr/>
          <p:nvPr userDrawn="1"/>
        </p:nvGrpSpPr>
        <p:grpSpPr>
          <a:xfrm>
            <a:off x="5061234" y="0"/>
            <a:ext cx="4598177" cy="882750"/>
            <a:chOff x="5958002" y="558800"/>
            <a:chExt cx="4598177" cy="882750"/>
          </a:xfrm>
        </p:grpSpPr>
        <p:pic>
          <p:nvPicPr>
            <p:cNvPr id="10" name="그림 9"/>
            <p:cNvPicPr>
              <a:picLocks noChangeAspect="1"/>
            </p:cNvPicPr>
            <p:nvPr/>
          </p:nvPicPr>
          <p:blipFill>
            <a:blip r:embed="rId2"/>
            <a:stretch>
              <a:fillRect/>
            </a:stretch>
          </p:blipFill>
          <p:spPr>
            <a:xfrm>
              <a:off x="5958002" y="1194529"/>
              <a:ext cx="229377" cy="247021"/>
            </a:xfrm>
            <a:prstGeom prst="rect">
              <a:avLst/>
            </a:prstGeom>
          </p:spPr>
        </p:pic>
        <p:cxnSp>
          <p:nvCxnSpPr>
            <p:cNvPr id="11" name="직선 연결선 10"/>
            <p:cNvCxnSpPr/>
            <p:nvPr/>
          </p:nvCxnSpPr>
          <p:spPr>
            <a:xfrm>
              <a:off x="60637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p:cNvCxnSpPr/>
            <p:nvPr/>
          </p:nvCxnSpPr>
          <p:spPr>
            <a:xfrm>
              <a:off x="104325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13" name="그림 12"/>
            <p:cNvPicPr>
              <a:picLocks noChangeAspect="1"/>
            </p:cNvPicPr>
            <p:nvPr/>
          </p:nvPicPr>
          <p:blipFill>
            <a:blip r:embed="rId2"/>
            <a:stretch>
              <a:fillRect/>
            </a:stretch>
          </p:blipFill>
          <p:spPr>
            <a:xfrm>
              <a:off x="10326802" y="1194529"/>
              <a:ext cx="229377" cy="247021"/>
            </a:xfrm>
            <a:prstGeom prst="rect">
              <a:avLst/>
            </a:prstGeom>
          </p:spPr>
        </p:pic>
      </p:grpSp>
      <p:cxnSp>
        <p:nvCxnSpPr>
          <p:cNvPr id="17" name="직선 연결선 16"/>
          <p:cNvCxnSpPr/>
          <p:nvPr userDrawn="1"/>
        </p:nvCxnSpPr>
        <p:spPr>
          <a:xfrm>
            <a:off x="321782" y="1186791"/>
            <a:ext cx="2032472" cy="0"/>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 name="직사각형 19"/>
          <p:cNvSpPr/>
          <p:nvPr/>
        </p:nvSpPr>
        <p:spPr>
          <a:xfrm>
            <a:off x="494177" y="2322286"/>
            <a:ext cx="1285288" cy="276999"/>
          </a:xfrm>
          <a:prstGeom prst="rect">
            <a:avLst/>
          </a:prstGeom>
        </p:spPr>
        <p:txBody>
          <a:bodyPr wrap="none" anchor="ctr">
            <a:spAutoFit/>
          </a:bodyPr>
          <a:lstStyle/>
          <a:p>
            <a:pPr marL="0" algn="ctr" defTabSz="914400" rtl="0" eaLnBrk="1" latinLnBrk="1" hangingPunct="1"/>
            <a:r>
              <a:rPr lang="en-US" altLang="ko-KR" sz="1200" b="1" kern="1200"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cs typeface="+mn-cs"/>
              </a:rPr>
              <a:t>PART.3 Project</a:t>
            </a:r>
          </a:p>
        </p:txBody>
      </p:sp>
      <p:pic>
        <p:nvPicPr>
          <p:cNvPr id="22" name="그림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2732" y="707908"/>
            <a:ext cx="1106995" cy="331473"/>
          </a:xfrm>
          <a:prstGeom prst="rect">
            <a:avLst/>
          </a:prstGeom>
        </p:spPr>
      </p:pic>
      <p:sp>
        <p:nvSpPr>
          <p:cNvPr id="15" name="직사각형 14"/>
          <p:cNvSpPr/>
          <p:nvPr userDrawn="1"/>
        </p:nvSpPr>
        <p:spPr>
          <a:xfrm>
            <a:off x="0" y="0"/>
            <a:ext cx="12192000" cy="685800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6306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느낀점">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166AAC66-0BD3-4323-981C-320A6746FED1}"/>
              </a:ext>
            </a:extLst>
          </p:cNvPr>
          <p:cNvSpPr/>
          <p:nvPr userDrawn="1"/>
        </p:nvSpPr>
        <p:spPr>
          <a:xfrm>
            <a:off x="177893" y="643060"/>
            <a:ext cx="11550721" cy="5739802"/>
          </a:xfrm>
          <a:prstGeom prst="rect">
            <a:avLst/>
          </a:prstGeom>
          <a:solidFill>
            <a:schemeClr val="bg1"/>
          </a:solidFill>
          <a:ln>
            <a:solidFill>
              <a:schemeClr val="bg1">
                <a:lumMod val="50000"/>
              </a:schemeClr>
            </a:solidFill>
          </a:ln>
          <a:effectLst>
            <a:outerShdw blurRad="190500" dist="215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7C6554DB-F01E-4195-8365-5790A49A9E14}"/>
              </a:ext>
            </a:extLst>
          </p:cNvPr>
          <p:cNvGrpSpPr/>
          <p:nvPr userDrawn="1"/>
        </p:nvGrpSpPr>
        <p:grpSpPr>
          <a:xfrm>
            <a:off x="3614989" y="-150018"/>
            <a:ext cx="5947991" cy="882750"/>
            <a:chOff x="5958002" y="558800"/>
            <a:chExt cx="4598177" cy="882750"/>
          </a:xfrm>
        </p:grpSpPr>
        <p:pic>
          <p:nvPicPr>
            <p:cNvPr id="5" name="그림 4">
              <a:extLst>
                <a:ext uri="{FF2B5EF4-FFF2-40B4-BE49-F238E27FC236}">
                  <a16:creationId xmlns:a16="http://schemas.microsoft.com/office/drawing/2014/main" id="{ADAFE521-2672-4090-80FD-80C3665ED5BD}"/>
                </a:ext>
              </a:extLst>
            </p:cNvPr>
            <p:cNvPicPr>
              <a:picLocks noChangeAspect="1"/>
            </p:cNvPicPr>
            <p:nvPr/>
          </p:nvPicPr>
          <p:blipFill>
            <a:blip r:embed="rId2"/>
            <a:stretch>
              <a:fillRect/>
            </a:stretch>
          </p:blipFill>
          <p:spPr>
            <a:xfrm>
              <a:off x="5958002" y="1194529"/>
              <a:ext cx="229377" cy="247021"/>
            </a:xfrm>
            <a:prstGeom prst="rect">
              <a:avLst/>
            </a:prstGeom>
          </p:spPr>
        </p:pic>
        <p:cxnSp>
          <p:nvCxnSpPr>
            <p:cNvPr id="6" name="직선 연결선 5">
              <a:extLst>
                <a:ext uri="{FF2B5EF4-FFF2-40B4-BE49-F238E27FC236}">
                  <a16:creationId xmlns:a16="http://schemas.microsoft.com/office/drawing/2014/main" id="{B7E0DAF4-CF8B-4ECE-B951-FF94E9461D82}"/>
                </a:ext>
              </a:extLst>
            </p:cNvPr>
            <p:cNvCxnSpPr/>
            <p:nvPr/>
          </p:nvCxnSpPr>
          <p:spPr>
            <a:xfrm>
              <a:off x="60637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직선 연결선 6">
              <a:extLst>
                <a:ext uri="{FF2B5EF4-FFF2-40B4-BE49-F238E27FC236}">
                  <a16:creationId xmlns:a16="http://schemas.microsoft.com/office/drawing/2014/main" id="{BD2FAA6F-696A-4B89-AC96-FE8908D0C6FF}"/>
                </a:ext>
              </a:extLst>
            </p:cNvPr>
            <p:cNvCxnSpPr/>
            <p:nvPr/>
          </p:nvCxnSpPr>
          <p:spPr>
            <a:xfrm>
              <a:off x="10432526" y="558800"/>
              <a:ext cx="0" cy="7321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8" name="그림 7">
              <a:extLst>
                <a:ext uri="{FF2B5EF4-FFF2-40B4-BE49-F238E27FC236}">
                  <a16:creationId xmlns:a16="http://schemas.microsoft.com/office/drawing/2014/main" id="{D6B4BB9F-3EE3-4AEF-AC7E-CEAF66116956}"/>
                </a:ext>
              </a:extLst>
            </p:cNvPr>
            <p:cNvPicPr>
              <a:picLocks noChangeAspect="1"/>
            </p:cNvPicPr>
            <p:nvPr/>
          </p:nvPicPr>
          <p:blipFill>
            <a:blip r:embed="rId2"/>
            <a:stretch>
              <a:fillRect/>
            </a:stretch>
          </p:blipFill>
          <p:spPr>
            <a:xfrm>
              <a:off x="10326802" y="1194529"/>
              <a:ext cx="229377" cy="247021"/>
            </a:xfrm>
            <a:prstGeom prst="rect">
              <a:avLst/>
            </a:prstGeom>
          </p:spPr>
        </p:pic>
      </p:grpSp>
      <p:cxnSp>
        <p:nvCxnSpPr>
          <p:cNvPr id="9" name="직선 연결선 8">
            <a:extLst>
              <a:ext uri="{FF2B5EF4-FFF2-40B4-BE49-F238E27FC236}">
                <a16:creationId xmlns:a16="http://schemas.microsoft.com/office/drawing/2014/main" id="{6701AE6D-74B6-4DFC-A365-E08F06391234}"/>
              </a:ext>
            </a:extLst>
          </p:cNvPr>
          <p:cNvCxnSpPr/>
          <p:nvPr userDrawn="1"/>
        </p:nvCxnSpPr>
        <p:spPr>
          <a:xfrm>
            <a:off x="321782" y="1186791"/>
            <a:ext cx="2032472" cy="0"/>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 name="직사각형 9">
            <a:extLst>
              <a:ext uri="{FF2B5EF4-FFF2-40B4-BE49-F238E27FC236}">
                <a16:creationId xmlns:a16="http://schemas.microsoft.com/office/drawing/2014/main" id="{9B8291CA-B393-4642-AD53-B742DC13505C}"/>
              </a:ext>
            </a:extLst>
          </p:cNvPr>
          <p:cNvSpPr/>
          <p:nvPr userDrawn="1"/>
        </p:nvSpPr>
        <p:spPr>
          <a:xfrm>
            <a:off x="494177" y="2322286"/>
            <a:ext cx="1285288" cy="276999"/>
          </a:xfrm>
          <a:prstGeom prst="rect">
            <a:avLst/>
          </a:prstGeom>
        </p:spPr>
        <p:txBody>
          <a:bodyPr wrap="none" anchor="ctr">
            <a:spAutoFit/>
          </a:bodyPr>
          <a:lstStyle/>
          <a:p>
            <a:pPr marL="0" algn="ctr" defTabSz="914400" rtl="0" eaLnBrk="1" latinLnBrk="1" hangingPunct="1"/>
            <a:r>
              <a:rPr lang="en-US" altLang="ko-KR" sz="1200" b="1" kern="1200"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cs typeface="+mn-cs"/>
              </a:rPr>
              <a:t>PART.3 Project</a:t>
            </a:r>
          </a:p>
        </p:txBody>
      </p:sp>
      <p:pic>
        <p:nvPicPr>
          <p:cNvPr id="11" name="그림 10">
            <a:extLst>
              <a:ext uri="{FF2B5EF4-FFF2-40B4-BE49-F238E27FC236}">
                <a16:creationId xmlns:a16="http://schemas.microsoft.com/office/drawing/2014/main" id="{00989877-0F6A-445C-A598-484CCAF26E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2732" y="707908"/>
            <a:ext cx="1106995" cy="331473"/>
          </a:xfrm>
          <a:prstGeom prst="rect">
            <a:avLst/>
          </a:prstGeom>
        </p:spPr>
      </p:pic>
      <p:sp>
        <p:nvSpPr>
          <p:cNvPr id="12" name="직사각형 11">
            <a:extLst>
              <a:ext uri="{FF2B5EF4-FFF2-40B4-BE49-F238E27FC236}">
                <a16:creationId xmlns:a16="http://schemas.microsoft.com/office/drawing/2014/main" id="{2C3A6E9D-C13F-4F30-A3BC-6F8A37B5BCF3}"/>
              </a:ext>
            </a:extLst>
          </p:cNvPr>
          <p:cNvSpPr/>
          <p:nvPr userDrawn="1"/>
        </p:nvSpPr>
        <p:spPr>
          <a:xfrm>
            <a:off x="0" y="0"/>
            <a:ext cx="12192000" cy="685800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FF2C21AD-410F-4FCF-AE89-00014FB3D856}"/>
              </a:ext>
            </a:extLst>
          </p:cNvPr>
          <p:cNvGrpSpPr/>
          <p:nvPr userDrawn="1"/>
        </p:nvGrpSpPr>
        <p:grpSpPr>
          <a:xfrm>
            <a:off x="88740" y="115933"/>
            <a:ext cx="1932493" cy="315590"/>
            <a:chOff x="160147" y="1840624"/>
            <a:chExt cx="1485774" cy="315590"/>
          </a:xfrm>
          <a:solidFill>
            <a:srgbClr val="FFC000"/>
          </a:solidFill>
        </p:grpSpPr>
        <p:sp>
          <p:nvSpPr>
            <p:cNvPr id="19" name="모서리가 둥근 직사각형 7">
              <a:extLst>
                <a:ext uri="{FF2B5EF4-FFF2-40B4-BE49-F238E27FC236}">
                  <a16:creationId xmlns:a16="http://schemas.microsoft.com/office/drawing/2014/main" id="{95968694-FD73-47A6-851C-2277456F9AD1}"/>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0" name="직사각형 19">
              <a:extLst>
                <a:ext uri="{FF2B5EF4-FFF2-40B4-BE49-F238E27FC236}">
                  <a16:creationId xmlns:a16="http://schemas.microsoft.com/office/drawing/2014/main" id="{EB2374E6-4FE0-4BE0-B547-3A312BCB4CC4}"/>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21" name="직사각형 20">
            <a:hlinkClick r:id="" action="ppaction://noaction"/>
            <a:extLst>
              <a:ext uri="{FF2B5EF4-FFF2-40B4-BE49-F238E27FC236}">
                <a16:creationId xmlns:a16="http://schemas.microsoft.com/office/drawing/2014/main" id="{02543995-F288-4882-9D1B-1FCD7B1CA06D}"/>
              </a:ext>
            </a:extLst>
          </p:cNvPr>
          <p:cNvSpPr/>
          <p:nvPr userDrawn="1"/>
        </p:nvSpPr>
        <p:spPr>
          <a:xfrm>
            <a:off x="5953254" y="1713163"/>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hlinkClick r:id="" action="ppaction://noaction"/>
            <a:extLst>
              <a:ext uri="{FF2B5EF4-FFF2-40B4-BE49-F238E27FC236}">
                <a16:creationId xmlns:a16="http://schemas.microsoft.com/office/drawing/2014/main" id="{A3CCCBB9-0C0C-45D8-9E81-A47A57FE9EE6}"/>
              </a:ext>
            </a:extLst>
          </p:cNvPr>
          <p:cNvSpPr/>
          <p:nvPr userDrawn="1"/>
        </p:nvSpPr>
        <p:spPr>
          <a:xfrm>
            <a:off x="7045118" y="6541618"/>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hlinkClick r:id="" action="ppaction://noaction"/>
            <a:extLst>
              <a:ext uri="{FF2B5EF4-FFF2-40B4-BE49-F238E27FC236}">
                <a16:creationId xmlns:a16="http://schemas.microsoft.com/office/drawing/2014/main" id="{0DFD6AD8-DB32-46FC-BEB3-2D950EFEB1A4}"/>
              </a:ext>
            </a:extLst>
          </p:cNvPr>
          <p:cNvSpPr/>
          <p:nvPr userDrawn="1"/>
        </p:nvSpPr>
        <p:spPr>
          <a:xfrm>
            <a:off x="5819184" y="1725460"/>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11146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CFEEB-B539-4C69-921C-915E6363A08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3C77A37-0916-4E4B-9643-DCA0E22CF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3822D166-91CF-450C-90BE-A394B8976FC1}"/>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5" name="바닥글 개체 틀 4">
            <a:extLst>
              <a:ext uri="{FF2B5EF4-FFF2-40B4-BE49-F238E27FC236}">
                <a16:creationId xmlns:a16="http://schemas.microsoft.com/office/drawing/2014/main" id="{5B7A026B-F463-4426-804E-4805D529266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8E7C423-D89A-4D49-A440-71FA6E5160F3}"/>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161540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0EE0EC-D5DF-497F-9BE1-8506E7F5DBB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D675170-9123-49A1-8F49-5EAF38B0D997}"/>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5D57DCD8-D6C4-4F59-8655-06CC45AF373C}"/>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5" name="바닥글 개체 틀 4">
            <a:extLst>
              <a:ext uri="{FF2B5EF4-FFF2-40B4-BE49-F238E27FC236}">
                <a16:creationId xmlns:a16="http://schemas.microsoft.com/office/drawing/2014/main" id="{C64BE52B-3C66-4A81-9F69-24BC12F3B17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146EFEF-CF7A-43F2-8E79-1FF37EB888DF}"/>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1393939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35DBC7-D06A-41EF-9559-07FB35A2294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76C8BD4-5C5A-4C6F-8B53-1D9B70B448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0624AA71-32F9-44E3-9E44-6576E83C9B01}"/>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5" name="바닥글 개체 틀 4">
            <a:extLst>
              <a:ext uri="{FF2B5EF4-FFF2-40B4-BE49-F238E27FC236}">
                <a16:creationId xmlns:a16="http://schemas.microsoft.com/office/drawing/2014/main" id="{6D52C291-01DB-49AA-950F-F2BB1EF75F1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9DC5511-03A4-4171-846E-444B0911DE7A}"/>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27952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90E41C-1158-4BCC-8926-48A02D0E1D5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4C4D716-B5F3-4B0D-882E-CE240BF01DAC}"/>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B49E07AA-588B-4CC1-BC9D-E5CA8C8E025B}"/>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8721E85C-E5BA-453C-8971-366728EE0C08}"/>
              </a:ext>
            </a:extLst>
          </p:cNvPr>
          <p:cNvSpPr>
            <a:spLocks noGrp="1"/>
          </p:cNvSpPr>
          <p:nvPr>
            <p:ph type="dt" sz="half" idx="10"/>
          </p:nvPr>
        </p:nvSpPr>
        <p:spPr/>
        <p:txBody>
          <a:bodyPr/>
          <a:lstStyle/>
          <a:p>
            <a:fld id="{F27845D2-44B0-430E-8FC8-30DB37ABAFE7}" type="datetimeFigureOut">
              <a:rPr lang="ko-KR" altLang="en-US" smtClean="0"/>
              <a:t>2018-09-30</a:t>
            </a:fld>
            <a:endParaRPr lang="ko-KR" altLang="en-US"/>
          </a:p>
        </p:txBody>
      </p:sp>
      <p:sp>
        <p:nvSpPr>
          <p:cNvPr id="6" name="바닥글 개체 틀 5">
            <a:extLst>
              <a:ext uri="{FF2B5EF4-FFF2-40B4-BE49-F238E27FC236}">
                <a16:creationId xmlns:a16="http://schemas.microsoft.com/office/drawing/2014/main" id="{3EF11689-36A3-4171-86C6-0E886A0289F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F42BA6E-A7DB-4F4B-93E9-1838E2EAF5A2}"/>
              </a:ext>
            </a:extLst>
          </p:cNvPr>
          <p:cNvSpPr>
            <a:spLocks noGrp="1"/>
          </p:cNvSpPr>
          <p:nvPr>
            <p:ph type="sldNum" sz="quarter" idx="12"/>
          </p:nvPr>
        </p:nvSpPr>
        <p:spPr/>
        <p:txBody>
          <a:body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42396885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78A1-DC3B-4586-8862-E1B0842E0503}" type="datetimeFigureOut">
              <a:rPr lang="ko-KR" altLang="en-US" smtClean="0"/>
              <a:t>2018-09-30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C218B-DF6C-470D-9814-48C45D6882F4}" type="slidenum">
              <a:rPr lang="ko-KR" altLang="en-US" smtClean="0"/>
              <a:t>‹#›</a:t>
            </a:fld>
            <a:endParaRPr lang="ko-KR" altLang="en-US"/>
          </a:p>
        </p:txBody>
      </p:sp>
    </p:spTree>
    <p:extLst>
      <p:ext uri="{BB962C8B-B14F-4D97-AF65-F5344CB8AC3E}">
        <p14:creationId xmlns:p14="http://schemas.microsoft.com/office/powerpoint/2010/main" val="885195429"/>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6" r:id="rId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C14FD44-E4E5-4F61-BD4A-ADB82929D2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051197B-ABC9-446A-9563-4CC7A195AF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A32B23AF-0E2D-422D-86AE-CEB12469E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7845D2-44B0-430E-8FC8-30DB37ABAFE7}" type="datetimeFigureOut">
              <a:rPr lang="ko-KR" altLang="en-US" smtClean="0"/>
              <a:t>2018-09-30</a:t>
            </a:fld>
            <a:endParaRPr lang="ko-KR" altLang="en-US"/>
          </a:p>
        </p:txBody>
      </p:sp>
      <p:sp>
        <p:nvSpPr>
          <p:cNvPr id="5" name="바닥글 개체 틀 4">
            <a:extLst>
              <a:ext uri="{FF2B5EF4-FFF2-40B4-BE49-F238E27FC236}">
                <a16:creationId xmlns:a16="http://schemas.microsoft.com/office/drawing/2014/main" id="{73F14AE9-46EC-4324-98AE-DA4D5B8E25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93E2C28-F067-4A74-98CA-E9E7C96D49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6AB5E-F7D7-40D1-A567-B336727DFC66}" type="slidenum">
              <a:rPr lang="ko-KR" altLang="en-US" smtClean="0"/>
              <a:t>‹#›</a:t>
            </a:fld>
            <a:endParaRPr lang="ko-KR" altLang="en-US"/>
          </a:p>
        </p:txBody>
      </p:sp>
    </p:spTree>
    <p:extLst>
      <p:ext uri="{BB962C8B-B14F-4D97-AF65-F5344CB8AC3E}">
        <p14:creationId xmlns:p14="http://schemas.microsoft.com/office/powerpoint/2010/main" val="319351206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180070"/>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57"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jpe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54.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1.jpeg"/><Relationship Id="rId4" Type="http://schemas.openxmlformats.org/officeDocument/2006/relationships/image" Target="../media/image60.jpeg"/></Relationships>
</file>

<file path=ppt/slides/_rels/slide13.xml.rels><?xml version="1.0" encoding="UTF-8" standalone="yes"?>
<Relationships xmlns="http://schemas.openxmlformats.org/package/2006/relationships"><Relationship Id="rId8" Type="http://schemas.openxmlformats.org/officeDocument/2006/relationships/slide" Target="slide8.xml"/><Relationship Id="rId3" Type="http://schemas.microsoft.com/office/2007/relationships/hdphoto" Target="../media/hdphoto1.wdp"/><Relationship Id="rId7" Type="http://schemas.openxmlformats.org/officeDocument/2006/relationships/slide" Target="slide19.xml"/><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slide" Target="slide18.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4.jpeg"/><Relationship Id="rId1" Type="http://schemas.openxmlformats.org/officeDocument/2006/relationships/slideLayout" Target="../slideLayouts/slideLayout19.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xml"/><Relationship Id="rId5" Type="http://schemas.openxmlformats.org/officeDocument/2006/relationships/image" Target="../media/image72.jpeg"/><Relationship Id="rId4" Type="http://schemas.openxmlformats.org/officeDocument/2006/relationships/image" Target="../media/image71.jpg"/></Relationships>
</file>

<file path=ppt/slides/_rels/slide2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18" Type="http://schemas.openxmlformats.org/officeDocument/2006/relationships/image" Target="../media/image26.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jpe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1.jfif"/><Relationship Id="rId12"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0.jfif"/><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14.jpe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429435" y="1389528"/>
            <a:ext cx="7333130" cy="3980329"/>
          </a:xfrm>
          <a:prstGeom prst="rect">
            <a:avLst/>
          </a:prstGeom>
          <a:solidFill>
            <a:schemeClr val="bg1"/>
          </a:solidFill>
          <a:ln>
            <a:solidFill>
              <a:schemeClr val="bg1">
                <a:lumMod val="50000"/>
              </a:schemeClr>
            </a:solidFill>
          </a:ln>
          <a:effectLst>
            <a:outerShdw blurRad="190500" dist="215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p:nvPr/>
        </p:nvCxnSpPr>
        <p:spPr>
          <a:xfrm>
            <a:off x="5898926" y="3740037"/>
            <a:ext cx="394148" cy="0"/>
          </a:xfrm>
          <a:prstGeom prst="lin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1" name="직사각형 10"/>
          <p:cNvSpPr/>
          <p:nvPr/>
        </p:nvSpPr>
        <p:spPr>
          <a:xfrm>
            <a:off x="3793922" y="3976108"/>
            <a:ext cx="4354756" cy="646331"/>
          </a:xfrm>
          <a:prstGeom prst="rect">
            <a:avLst/>
          </a:prstGeom>
        </p:spPr>
        <p:txBody>
          <a:bodyPr wrap="square">
            <a:spAutoFit/>
          </a:bodyPr>
          <a:lstStyle/>
          <a:p>
            <a:pPr algn="ctr"/>
            <a:r>
              <a:rPr lang="ja-JP" altLang="en-US"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ヨンジン専門大学コンピューター工学科カン・ジュング</a:t>
            </a:r>
            <a:endParaRPr lang="en-US" altLang="ko-KR"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cxnSp>
        <p:nvCxnSpPr>
          <p:cNvPr id="21" name="직선 연결선 20"/>
          <p:cNvCxnSpPr/>
          <p:nvPr/>
        </p:nvCxnSpPr>
        <p:spPr>
          <a:xfrm flipH="1">
            <a:off x="2563905" y="1513266"/>
            <a:ext cx="879586" cy="879586"/>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p:cNvCxnSpPr/>
          <p:nvPr/>
        </p:nvCxnSpPr>
        <p:spPr>
          <a:xfrm flipH="1">
            <a:off x="8748509" y="4357530"/>
            <a:ext cx="879586" cy="879586"/>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그룹 24"/>
          <p:cNvGrpSpPr/>
          <p:nvPr/>
        </p:nvGrpSpPr>
        <p:grpSpPr>
          <a:xfrm>
            <a:off x="3793922" y="0"/>
            <a:ext cx="229377" cy="1441550"/>
            <a:chOff x="3793922" y="0"/>
            <a:chExt cx="229377" cy="1441550"/>
          </a:xfrm>
        </p:grpSpPr>
        <p:cxnSp>
          <p:nvCxnSpPr>
            <p:cNvPr id="16" name="직선 연결선 15"/>
            <p:cNvCxnSpPr/>
            <p:nvPr/>
          </p:nvCxnSpPr>
          <p:spPr>
            <a:xfrm>
              <a:off x="3899646" y="0"/>
              <a:ext cx="0" cy="12909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24" name="그림 23"/>
            <p:cNvPicPr>
              <a:picLocks noChangeAspect="1"/>
            </p:cNvPicPr>
            <p:nvPr/>
          </p:nvPicPr>
          <p:blipFill>
            <a:blip r:embed="rId2"/>
            <a:stretch>
              <a:fillRect/>
            </a:stretch>
          </p:blipFill>
          <p:spPr>
            <a:xfrm>
              <a:off x="3793922" y="1194529"/>
              <a:ext cx="229377" cy="247021"/>
            </a:xfrm>
            <a:prstGeom prst="rect">
              <a:avLst/>
            </a:prstGeom>
          </p:spPr>
        </p:pic>
      </p:grpSp>
      <p:grpSp>
        <p:nvGrpSpPr>
          <p:cNvPr id="26" name="그룹 25"/>
          <p:cNvGrpSpPr/>
          <p:nvPr/>
        </p:nvGrpSpPr>
        <p:grpSpPr>
          <a:xfrm>
            <a:off x="8162722" y="0"/>
            <a:ext cx="229377" cy="1441550"/>
            <a:chOff x="3793922" y="0"/>
            <a:chExt cx="229377" cy="1441550"/>
          </a:xfrm>
        </p:grpSpPr>
        <p:cxnSp>
          <p:nvCxnSpPr>
            <p:cNvPr id="27" name="직선 연결선 26"/>
            <p:cNvCxnSpPr/>
            <p:nvPr/>
          </p:nvCxnSpPr>
          <p:spPr>
            <a:xfrm>
              <a:off x="3899646" y="0"/>
              <a:ext cx="0" cy="12909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28" name="그림 27"/>
            <p:cNvPicPr>
              <a:picLocks noChangeAspect="1"/>
            </p:cNvPicPr>
            <p:nvPr/>
          </p:nvPicPr>
          <p:blipFill>
            <a:blip r:embed="rId2"/>
            <a:stretch>
              <a:fillRect/>
            </a:stretch>
          </p:blipFill>
          <p:spPr>
            <a:xfrm>
              <a:off x="3793922" y="1194529"/>
              <a:ext cx="229377" cy="247021"/>
            </a:xfrm>
            <a:prstGeom prst="rect">
              <a:avLst/>
            </a:prstGeom>
          </p:spPr>
        </p:pic>
      </p:grpSp>
      <p:pic>
        <p:nvPicPr>
          <p:cNvPr id="19" name="그림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021" y="2392852"/>
            <a:ext cx="4457958" cy="1334868"/>
          </a:xfrm>
          <a:prstGeom prst="rect">
            <a:avLst/>
          </a:prstGeom>
        </p:spPr>
      </p:pic>
      <p:sp>
        <p:nvSpPr>
          <p:cNvPr id="18" name="직사각형 17"/>
          <p:cNvSpPr/>
          <p:nvPr/>
        </p:nvSpPr>
        <p:spPr>
          <a:xfrm>
            <a:off x="0" y="0"/>
            <a:ext cx="12192000" cy="685800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41045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392215" y="1436440"/>
            <a:ext cx="232409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名</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 </a:t>
            </a:r>
            <a:r>
              <a:rPr lang="en-US" altLang="ko-KR" sz="1600" dirty="0" err="1">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6" name="직사각형 25"/>
          <p:cNvSpPr/>
          <p:nvPr/>
        </p:nvSpPr>
        <p:spPr>
          <a:xfrm>
            <a:off x="392215" y="2306570"/>
            <a:ext cx="1969687" cy="523220"/>
          </a:xfrm>
          <a:prstGeom prst="rect">
            <a:avLst/>
          </a:prstGeom>
        </p:spPr>
        <p:txBody>
          <a:bodyPr wrap="square">
            <a:spAutoFit/>
          </a:bodyPr>
          <a:lstStyle/>
          <a:p>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開発環境</a:t>
            </a: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&amp;</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使用した技術</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35" name="직사각형 34"/>
          <p:cNvSpPr/>
          <p:nvPr/>
        </p:nvSpPr>
        <p:spPr>
          <a:xfrm>
            <a:off x="5418441" y="1128663"/>
            <a:ext cx="3879588" cy="307777"/>
          </a:xfrm>
          <a:prstGeom prst="rect">
            <a:avLst/>
          </a:prstGeom>
        </p:spPr>
        <p:txBody>
          <a:bodyPr wrap="none">
            <a:spAutoFit/>
          </a:bodyPr>
          <a:lstStyle/>
          <a:p>
            <a:pPr algn="ctr"/>
            <a:r>
              <a:rPr lang="ko-KR" altLang="en-US"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②</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 DADUNG DADUNG(1/6)</a:t>
            </a:r>
          </a:p>
        </p:txBody>
      </p:sp>
      <p:sp>
        <p:nvSpPr>
          <p:cNvPr id="15" name="직사각형 14">
            <a:extLst>
              <a:ext uri="{FF2B5EF4-FFF2-40B4-BE49-F238E27FC236}">
                <a16:creationId xmlns:a16="http://schemas.microsoft.com/office/drawing/2014/main" id="{DC250D94-5FF3-4864-8C2A-69381DC231B8}"/>
              </a:ext>
            </a:extLst>
          </p:cNvPr>
          <p:cNvSpPr/>
          <p:nvPr/>
        </p:nvSpPr>
        <p:spPr>
          <a:xfrm>
            <a:off x="3688796" y="1864497"/>
            <a:ext cx="7557136" cy="3539430"/>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プロジェクト概要</a:t>
            </a:r>
            <a:endParaRPr lang="en-US" altLang="ja-JP"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多子、双子の育児日記ためのアプリ</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6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panose="020B0604030504040204" pitchFamily="34" charset="-128"/>
              </a:rPr>
              <a:t>開発環境</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285750" indent="-285750">
              <a:buFontTx/>
              <a:buChar char="-"/>
            </a:pP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多子、双子のための育児日記アプリの不在、既存の育児アプリに多子向けの機能を追加</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注目の</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機能</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多子の登録機能</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登録された子どもの統計比較が可能</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登録の子どものダイアリー統合</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開発期間</a:t>
            </a:r>
            <a:endParaRPr lang="en-US" altLang="ja-JP"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-17. 3. 2~ 17. 7. 29(</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チーム人数</a:t>
            </a:r>
            <a:r>
              <a:rPr lang="ko-KR"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 </a:t>
            </a:r>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4</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人</a:t>
            </a:r>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p>
          <a:p>
            <a:endParaRPr lang="en-US" altLang="ko-KR" sz="1400"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24" name="모서리가 둥근 직사각형 15">
            <a:extLst>
              <a:ext uri="{FF2B5EF4-FFF2-40B4-BE49-F238E27FC236}">
                <a16:creationId xmlns:a16="http://schemas.microsoft.com/office/drawing/2014/main" id="{42A0B1A7-6903-48EE-ACA5-74B97ABE724C}"/>
              </a:ext>
            </a:extLst>
          </p:cNvPr>
          <p:cNvSpPr/>
          <p:nvPr/>
        </p:nvSpPr>
        <p:spPr>
          <a:xfrm>
            <a:off x="274324" y="2587427"/>
            <a:ext cx="2408054" cy="2067700"/>
          </a:xfrm>
          <a:prstGeom prst="roundRect">
            <a:avLst/>
          </a:prstGeom>
          <a:noFill/>
          <a:ln w="63500">
            <a:solidFill>
              <a:srgbClr val="3334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a:extLst>
              <a:ext uri="{FF2B5EF4-FFF2-40B4-BE49-F238E27FC236}">
                <a16:creationId xmlns:a16="http://schemas.microsoft.com/office/drawing/2014/main" id="{51E194B4-FABB-4478-9CCD-E9722CB55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50" y="2766182"/>
            <a:ext cx="711876" cy="440626"/>
          </a:xfrm>
          <a:prstGeom prst="rect">
            <a:avLst/>
          </a:prstGeom>
        </p:spPr>
      </p:pic>
      <p:pic>
        <p:nvPicPr>
          <p:cNvPr id="38" name="그림 37">
            <a:extLst>
              <a:ext uri="{FF2B5EF4-FFF2-40B4-BE49-F238E27FC236}">
                <a16:creationId xmlns:a16="http://schemas.microsoft.com/office/drawing/2014/main" id="{4800B482-65F9-4FC7-9F95-4C5B76AF74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463" b="7256"/>
          <a:stretch/>
        </p:blipFill>
        <p:spPr>
          <a:xfrm>
            <a:off x="1355871" y="2642469"/>
            <a:ext cx="1132662" cy="471698"/>
          </a:xfrm>
          <a:prstGeom prst="rect">
            <a:avLst/>
          </a:prstGeom>
        </p:spPr>
      </p:pic>
      <p:pic>
        <p:nvPicPr>
          <p:cNvPr id="39" name="그림 38">
            <a:extLst>
              <a:ext uri="{FF2B5EF4-FFF2-40B4-BE49-F238E27FC236}">
                <a16:creationId xmlns:a16="http://schemas.microsoft.com/office/drawing/2014/main" id="{6ED8E5AC-1A99-4526-AE34-C6B4155BEB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84" t="28054" r="4100" b="29543"/>
          <a:stretch/>
        </p:blipFill>
        <p:spPr>
          <a:xfrm>
            <a:off x="1246814" y="3330662"/>
            <a:ext cx="1215510" cy="411272"/>
          </a:xfrm>
          <a:prstGeom prst="rect">
            <a:avLst/>
          </a:prstGeom>
        </p:spPr>
      </p:pic>
      <p:pic>
        <p:nvPicPr>
          <p:cNvPr id="42" name="Picture 8" descr="JAVA에 대한 이미지 검색결과">
            <a:extLst>
              <a:ext uri="{FF2B5EF4-FFF2-40B4-BE49-F238E27FC236}">
                <a16:creationId xmlns:a16="http://schemas.microsoft.com/office/drawing/2014/main" id="{3299625D-FA41-4186-A9F2-1A94509854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62" y="3363513"/>
            <a:ext cx="746744" cy="37169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12" descr="E:\사진\1 - 프로그래밍 사진\언어 로고\android_logo_500.jpg">
            <a:extLst>
              <a:ext uri="{FF2B5EF4-FFF2-40B4-BE49-F238E27FC236}">
                <a16:creationId xmlns:a16="http://schemas.microsoft.com/office/drawing/2014/main" id="{A50FEF16-A606-4027-B075-A5022D2EAEAC}"/>
              </a:ext>
            </a:extLst>
          </p:cNvPr>
          <p:cNvPicPr>
            <a:picLocks noChangeAspect="1" noChangeArrowheads="1"/>
          </p:cNvPicPr>
          <p:nvPr/>
        </p:nvPicPr>
        <p:blipFill>
          <a:blip r:embed="rId6" cstate="print"/>
          <a:srcRect/>
          <a:stretch>
            <a:fillRect/>
          </a:stretch>
        </p:blipFill>
        <p:spPr bwMode="auto">
          <a:xfrm>
            <a:off x="442732" y="3787008"/>
            <a:ext cx="815464" cy="775450"/>
          </a:xfrm>
          <a:prstGeom prst="rect">
            <a:avLst/>
          </a:prstGeom>
          <a:noFill/>
        </p:spPr>
      </p:pic>
      <p:pic>
        <p:nvPicPr>
          <p:cNvPr id="3074" name="Picture 2" descr="apache-tomcat-install">
            <a:extLst>
              <a:ext uri="{FF2B5EF4-FFF2-40B4-BE49-F238E27FC236}">
                <a16:creationId xmlns:a16="http://schemas.microsoft.com/office/drawing/2014/main" id="{C5C23909-8EC8-4FC6-8418-921AEF3BFAC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5954" y="3949801"/>
            <a:ext cx="934600" cy="44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21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392215" y="2306570"/>
            <a:ext cx="2324091" cy="4216539"/>
          </a:xfrm>
          <a:prstGeom prst="rect">
            <a:avLst/>
          </a:prstGeom>
        </p:spPr>
        <p:txBody>
          <a:bodyPr wrap="square">
            <a:spAutoFit/>
          </a:bodyPr>
          <a:lstStyle/>
          <a:p>
            <a:r>
              <a:rPr lang="ko-KR"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追加説明</a:t>
            </a: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使用者はいろいろの子供の情報をアプリに登録</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育児記録のように寝る時間や食事をする時間などを一日を基準として入力できる</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登録された子供が多数である場合、グラフで子どもの成長記録をグラフで比較可能</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日記のように写真と文章を登録できる</a:t>
            </a: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15" name="직사각형 14">
            <a:extLst>
              <a:ext uri="{FF2B5EF4-FFF2-40B4-BE49-F238E27FC236}">
                <a16:creationId xmlns:a16="http://schemas.microsoft.com/office/drawing/2014/main" id="{DC250D94-5FF3-4864-8C2A-69381DC231B8}"/>
              </a:ext>
            </a:extLst>
          </p:cNvPr>
          <p:cNvSpPr/>
          <p:nvPr/>
        </p:nvSpPr>
        <p:spPr>
          <a:xfrm>
            <a:off x="3688796" y="1745747"/>
            <a:ext cx="7344706"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プロジェクト説明</a:t>
            </a:r>
            <a:endParaRPr lang="en-US" altLang="ko-KR" sz="1400"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16" name="직사각형 15">
            <a:extLst>
              <a:ext uri="{FF2B5EF4-FFF2-40B4-BE49-F238E27FC236}">
                <a16:creationId xmlns:a16="http://schemas.microsoft.com/office/drawing/2014/main" id="{1B392772-923D-4553-BCCE-7A226BA77BB4}"/>
              </a:ext>
            </a:extLst>
          </p:cNvPr>
          <p:cNvSpPr/>
          <p:nvPr/>
        </p:nvSpPr>
        <p:spPr>
          <a:xfrm>
            <a:off x="5418441" y="1128663"/>
            <a:ext cx="3879588" cy="307777"/>
          </a:xfrm>
          <a:prstGeom prst="rect">
            <a:avLst/>
          </a:prstGeom>
        </p:spPr>
        <p:txBody>
          <a:bodyPr wrap="none">
            <a:spAutoFit/>
          </a:bodyPr>
          <a:lstStyle/>
          <a:p>
            <a:pPr algn="ctr"/>
            <a:r>
              <a:rPr lang="ko-KR" altLang="en-US"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②</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 DADUNG DADUNG(2/6)</a:t>
            </a:r>
          </a:p>
        </p:txBody>
      </p:sp>
      <p:pic>
        <p:nvPicPr>
          <p:cNvPr id="3" name="그림 2">
            <a:extLst>
              <a:ext uri="{FF2B5EF4-FFF2-40B4-BE49-F238E27FC236}">
                <a16:creationId xmlns:a16="http://schemas.microsoft.com/office/drawing/2014/main" id="{0D6FD449-BECC-4174-83E2-F5E34CCC0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3518" y="2434541"/>
            <a:ext cx="1988920" cy="1988918"/>
          </a:xfrm>
          <a:prstGeom prst="rect">
            <a:avLst/>
          </a:prstGeom>
        </p:spPr>
      </p:pic>
      <p:sp>
        <p:nvSpPr>
          <p:cNvPr id="17" name="TextBox 16">
            <a:extLst>
              <a:ext uri="{FF2B5EF4-FFF2-40B4-BE49-F238E27FC236}">
                <a16:creationId xmlns:a16="http://schemas.microsoft.com/office/drawing/2014/main" id="{0B2F87A2-9901-4206-A8F2-E78B20FCADD6}"/>
              </a:ext>
            </a:extLst>
          </p:cNvPr>
          <p:cNvSpPr txBox="1"/>
          <p:nvPr/>
        </p:nvSpPr>
        <p:spPr>
          <a:xfrm>
            <a:off x="3104166" y="4773699"/>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多子のためのアプリ</a:t>
            </a:r>
            <a:endParaRPr lang="ko-KR" altLang="en-US" sz="1600" b="1" dirty="0">
              <a:latin typeface="Meiryo" panose="020B0604030504040204" pitchFamily="34" charset="-128"/>
              <a:ea typeface="나눔바른고딕" panose="020B0603020101020101" pitchFamily="50" charset="-127"/>
            </a:endParaRPr>
          </a:p>
        </p:txBody>
      </p:sp>
      <p:pic>
        <p:nvPicPr>
          <p:cNvPr id="6" name="그림 5">
            <a:extLst>
              <a:ext uri="{FF2B5EF4-FFF2-40B4-BE49-F238E27FC236}">
                <a16:creationId xmlns:a16="http://schemas.microsoft.com/office/drawing/2014/main" id="{BD660A18-B942-472B-B2F0-FC45BC7C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038" y="2145856"/>
            <a:ext cx="2451894" cy="2451894"/>
          </a:xfrm>
          <a:prstGeom prst="rect">
            <a:avLst/>
          </a:prstGeom>
        </p:spPr>
      </p:pic>
      <p:sp>
        <p:nvSpPr>
          <p:cNvPr id="25" name="TextBox 24">
            <a:extLst>
              <a:ext uri="{FF2B5EF4-FFF2-40B4-BE49-F238E27FC236}">
                <a16:creationId xmlns:a16="http://schemas.microsoft.com/office/drawing/2014/main" id="{B822F74B-0692-4990-BF8F-35870EDEA528}"/>
              </a:ext>
            </a:extLst>
          </p:cNvPr>
          <p:cNvSpPr txBox="1"/>
          <p:nvPr/>
        </p:nvSpPr>
        <p:spPr>
          <a:xfrm>
            <a:off x="5923173" y="4773699"/>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子どもの成長記録の比較</a:t>
            </a:r>
            <a:endParaRPr lang="ko-KR" altLang="en-US" sz="1600" b="1" dirty="0">
              <a:latin typeface="Meiryo" panose="020B0604030504040204" pitchFamily="34" charset="-128"/>
              <a:ea typeface="나눔바른고딕" panose="020B0603020101020101" pitchFamily="50" charset="-127"/>
            </a:endParaRPr>
          </a:p>
        </p:txBody>
      </p:sp>
      <p:pic>
        <p:nvPicPr>
          <p:cNvPr id="8" name="그림 7">
            <a:extLst>
              <a:ext uri="{FF2B5EF4-FFF2-40B4-BE49-F238E27FC236}">
                <a16:creationId xmlns:a16="http://schemas.microsoft.com/office/drawing/2014/main" id="{A804EE4D-C5E5-4E48-845F-4F57D37A0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1532" y="2145856"/>
            <a:ext cx="2577972" cy="2577972"/>
          </a:xfrm>
          <a:prstGeom prst="rect">
            <a:avLst/>
          </a:prstGeom>
        </p:spPr>
      </p:pic>
      <p:sp>
        <p:nvSpPr>
          <p:cNvPr id="27" name="TextBox 26">
            <a:extLst>
              <a:ext uri="{FF2B5EF4-FFF2-40B4-BE49-F238E27FC236}">
                <a16:creationId xmlns:a16="http://schemas.microsoft.com/office/drawing/2014/main" id="{7D0C3CE7-1DA8-4D62-A25A-76A5A23248BA}"/>
              </a:ext>
            </a:extLst>
          </p:cNvPr>
          <p:cNvSpPr txBox="1"/>
          <p:nvPr/>
        </p:nvSpPr>
        <p:spPr>
          <a:xfrm>
            <a:off x="8949401" y="4783596"/>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多子のダイアリー統合</a:t>
            </a:r>
            <a:endParaRPr lang="ko-KR" altLang="en-US" sz="1600" b="1" dirty="0">
              <a:latin typeface="Meiryo" panose="020B0604030504040204" pitchFamily="34" charset="-128"/>
              <a:ea typeface="나눔바른고딕" panose="020B0603020101020101" pitchFamily="50" charset="-127"/>
            </a:endParaRPr>
          </a:p>
        </p:txBody>
      </p:sp>
      <p:sp>
        <p:nvSpPr>
          <p:cNvPr id="18" name="직사각형 17">
            <a:extLst>
              <a:ext uri="{FF2B5EF4-FFF2-40B4-BE49-F238E27FC236}">
                <a16:creationId xmlns:a16="http://schemas.microsoft.com/office/drawing/2014/main" id="{F67CB2F2-EE98-4EF7-9CA6-8B63CF0689D5}"/>
              </a:ext>
            </a:extLst>
          </p:cNvPr>
          <p:cNvSpPr/>
          <p:nvPr/>
        </p:nvSpPr>
        <p:spPr>
          <a:xfrm>
            <a:off x="392215" y="1436440"/>
            <a:ext cx="232409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名</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 </a:t>
            </a:r>
            <a:r>
              <a:rPr lang="en-US" altLang="ko-KR" sz="1600" dirty="0" err="1">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890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392215" y="2306570"/>
            <a:ext cx="2324091" cy="2000548"/>
          </a:xfrm>
          <a:prstGeom prst="rect">
            <a:avLst/>
          </a:prstGeom>
        </p:spPr>
        <p:txBody>
          <a:bodyPr wrap="square">
            <a:spAutoFit/>
          </a:bodyPr>
          <a:lstStyle/>
          <a:p>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担当パート説明</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zh-TW"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子供登録製作</a:t>
            </a:r>
            <a:endParaRPr lang="en-US" altLang="zh-TW"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登録された子供プロフィールおよびナビゲーションバー製作</a:t>
            </a:r>
            <a:r>
              <a:rPr lang="ko-KR"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  </a:t>
            </a: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grpSp>
        <p:nvGrpSpPr>
          <p:cNvPr id="40" name="그룹 39">
            <a:extLst>
              <a:ext uri="{FF2B5EF4-FFF2-40B4-BE49-F238E27FC236}">
                <a16:creationId xmlns:a16="http://schemas.microsoft.com/office/drawing/2014/main" id="{D42A0DBB-D072-4A01-8A28-5A6B92986693}"/>
              </a:ext>
            </a:extLst>
          </p:cNvPr>
          <p:cNvGrpSpPr/>
          <p:nvPr/>
        </p:nvGrpSpPr>
        <p:grpSpPr>
          <a:xfrm>
            <a:off x="7764321" y="2237469"/>
            <a:ext cx="2351580" cy="3487160"/>
            <a:chOff x="6028187" y="245788"/>
            <a:chExt cx="3895719" cy="5770547"/>
          </a:xfrm>
        </p:grpSpPr>
        <p:pic>
          <p:nvPicPr>
            <p:cNvPr id="41" name="그림 40" descr="2.jpg">
              <a:extLst>
                <a:ext uri="{FF2B5EF4-FFF2-40B4-BE49-F238E27FC236}">
                  <a16:creationId xmlns:a16="http://schemas.microsoft.com/office/drawing/2014/main" id="{5BD56565-3D27-45B4-BE15-13664A7BA78B}"/>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ackgroundRemoval t="2578" b="97600" l="10000" r="90000">
                          <a14:foregroundMark x1="53733" y1="5778" x2="66200" y2="8178"/>
                          <a14:foregroundMark x1="53600" y1="5244" x2="63467" y2="4000"/>
                          <a14:foregroundMark x1="59533" y1="93867" x2="59533" y2="93867"/>
                          <a14:foregroundMark x1="61800" y1="92622" x2="58067" y2="92622"/>
                        </a14:backgroundRemoval>
                      </a14:imgEffect>
                    </a14:imgLayer>
                  </a14:imgProps>
                </a:ext>
              </a:extLst>
            </a:blip>
            <a:srcRect l="37870" t="2789" r="19475" b="1154"/>
            <a:stretch/>
          </p:blipFill>
          <p:spPr>
            <a:xfrm>
              <a:off x="6028187" y="245788"/>
              <a:ext cx="3895719" cy="5770547"/>
            </a:xfrm>
            <a:prstGeom prst="rect">
              <a:avLst/>
            </a:prstGeom>
          </p:spPr>
        </p:pic>
        <p:pic>
          <p:nvPicPr>
            <p:cNvPr id="43" name="그림 42">
              <a:extLst>
                <a:ext uri="{FF2B5EF4-FFF2-40B4-BE49-F238E27FC236}">
                  <a16:creationId xmlns:a16="http://schemas.microsoft.com/office/drawing/2014/main" id="{A331E240-F67C-4420-90F7-984869DFA656}"/>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434527" y="560679"/>
              <a:ext cx="3167999" cy="4860000"/>
            </a:xfrm>
            <a:prstGeom prst="rect">
              <a:avLst/>
            </a:prstGeom>
            <a:ln w="57150">
              <a:noFill/>
            </a:ln>
          </p:spPr>
        </p:pic>
      </p:grpSp>
      <p:sp>
        <p:nvSpPr>
          <p:cNvPr id="57" name="직사각형 56">
            <a:hlinkClick r:id="" action="ppaction://noaction"/>
            <a:extLst>
              <a:ext uri="{FF2B5EF4-FFF2-40B4-BE49-F238E27FC236}">
                <a16:creationId xmlns:a16="http://schemas.microsoft.com/office/drawing/2014/main" id="{AA625592-A2B3-4C26-B5F3-07D498E01E82}"/>
              </a:ext>
            </a:extLst>
          </p:cNvPr>
          <p:cNvSpPr/>
          <p:nvPr/>
        </p:nvSpPr>
        <p:spPr>
          <a:xfrm>
            <a:off x="7045118" y="6541618"/>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8AFB6F04-5E0E-4E96-83DD-1F88CAE5FDB1}"/>
              </a:ext>
            </a:extLst>
          </p:cNvPr>
          <p:cNvSpPr/>
          <p:nvPr/>
        </p:nvSpPr>
        <p:spPr>
          <a:xfrm>
            <a:off x="5418441" y="1128663"/>
            <a:ext cx="3879588" cy="307777"/>
          </a:xfrm>
          <a:prstGeom prst="rect">
            <a:avLst/>
          </a:prstGeom>
        </p:spPr>
        <p:txBody>
          <a:bodyPr wrap="none">
            <a:spAutoFit/>
          </a:bodyPr>
          <a:lstStyle/>
          <a:p>
            <a:pPr algn="ctr"/>
            <a:r>
              <a:rPr lang="ko-KR" altLang="en-US"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②</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 DADUNG DADUNG(3/6)</a:t>
            </a:r>
          </a:p>
        </p:txBody>
      </p:sp>
      <p:grpSp>
        <p:nvGrpSpPr>
          <p:cNvPr id="37" name="그룹 36">
            <a:extLst>
              <a:ext uri="{FF2B5EF4-FFF2-40B4-BE49-F238E27FC236}">
                <a16:creationId xmlns:a16="http://schemas.microsoft.com/office/drawing/2014/main" id="{9FFB18D6-7C9B-4D94-BC88-4B295FAD5EC8}"/>
              </a:ext>
            </a:extLst>
          </p:cNvPr>
          <p:cNvGrpSpPr/>
          <p:nvPr/>
        </p:nvGrpSpPr>
        <p:grpSpPr>
          <a:xfrm>
            <a:off x="4239754" y="2237469"/>
            <a:ext cx="2357374" cy="3491868"/>
            <a:chOff x="6028187" y="245788"/>
            <a:chExt cx="3895719" cy="5770547"/>
          </a:xfrm>
        </p:grpSpPr>
        <p:pic>
          <p:nvPicPr>
            <p:cNvPr id="38" name="그림 37" descr="2.jpg">
              <a:extLst>
                <a:ext uri="{FF2B5EF4-FFF2-40B4-BE49-F238E27FC236}">
                  <a16:creationId xmlns:a16="http://schemas.microsoft.com/office/drawing/2014/main" id="{97356061-413E-4492-BD18-3FC2BD833125}"/>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ackgroundRemoval t="2578" b="97600" l="10000" r="90000">
                          <a14:foregroundMark x1="53733" y1="5778" x2="66200" y2="8178"/>
                          <a14:foregroundMark x1="53600" y1="5244" x2="63467" y2="4000"/>
                          <a14:foregroundMark x1="59533" y1="93867" x2="59533" y2="93867"/>
                          <a14:foregroundMark x1="61800" y1="92622" x2="58067" y2="92622"/>
                        </a14:backgroundRemoval>
                      </a14:imgEffect>
                    </a14:imgLayer>
                  </a14:imgProps>
                </a:ext>
              </a:extLst>
            </a:blip>
            <a:srcRect l="37870" t="2789" r="19475" b="1154"/>
            <a:stretch/>
          </p:blipFill>
          <p:spPr>
            <a:xfrm>
              <a:off x="6028187" y="245788"/>
              <a:ext cx="3895719" cy="5770547"/>
            </a:xfrm>
            <a:prstGeom prst="rect">
              <a:avLst/>
            </a:prstGeom>
          </p:spPr>
        </p:pic>
        <p:pic>
          <p:nvPicPr>
            <p:cNvPr id="39" name="그림 38">
              <a:extLst>
                <a:ext uri="{FF2B5EF4-FFF2-40B4-BE49-F238E27FC236}">
                  <a16:creationId xmlns:a16="http://schemas.microsoft.com/office/drawing/2014/main" id="{039A6F96-04FB-42E8-BAF6-DA52183DD7FC}"/>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6452493" y="613799"/>
              <a:ext cx="3168000" cy="4788000"/>
            </a:xfrm>
            <a:prstGeom prst="rect">
              <a:avLst/>
            </a:prstGeom>
            <a:ln w="57150">
              <a:noFill/>
            </a:ln>
          </p:spPr>
        </p:pic>
      </p:grpSp>
      <p:sp>
        <p:nvSpPr>
          <p:cNvPr id="46" name="TextBox 45">
            <a:extLst>
              <a:ext uri="{FF2B5EF4-FFF2-40B4-BE49-F238E27FC236}">
                <a16:creationId xmlns:a16="http://schemas.microsoft.com/office/drawing/2014/main" id="{A3D7B150-B333-4C39-A4D8-DD1EA929641F}"/>
              </a:ext>
            </a:extLst>
          </p:cNvPr>
          <p:cNvSpPr txBox="1"/>
          <p:nvPr/>
        </p:nvSpPr>
        <p:spPr>
          <a:xfrm>
            <a:off x="3971064" y="5882505"/>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子供の登録画面</a:t>
            </a:r>
            <a:endParaRPr lang="ko-KR" altLang="en-US" sz="1600" b="1" dirty="0">
              <a:latin typeface="Meiryo" panose="020B0604030504040204" pitchFamily="34" charset="-128"/>
              <a:ea typeface="나눔바른고딕" panose="020B0603020101020101" pitchFamily="50" charset="-127"/>
            </a:endParaRPr>
          </a:p>
        </p:txBody>
      </p:sp>
      <p:sp>
        <p:nvSpPr>
          <p:cNvPr id="47" name="TextBox 46">
            <a:extLst>
              <a:ext uri="{FF2B5EF4-FFF2-40B4-BE49-F238E27FC236}">
                <a16:creationId xmlns:a16="http://schemas.microsoft.com/office/drawing/2014/main" id="{CAA3A31F-F1F6-42D7-8189-5C6BA396FDC2}"/>
              </a:ext>
            </a:extLst>
          </p:cNvPr>
          <p:cNvSpPr txBox="1"/>
          <p:nvPr/>
        </p:nvSpPr>
        <p:spPr>
          <a:xfrm>
            <a:off x="7576299" y="5882505"/>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プロフィール確認画面</a:t>
            </a:r>
            <a:endParaRPr lang="ko-KR" altLang="en-US" sz="1600" b="1" dirty="0">
              <a:latin typeface="Meiryo" panose="020B0604030504040204" pitchFamily="34" charset="-128"/>
              <a:ea typeface="나눔바른고딕" panose="020B0603020101020101" pitchFamily="50" charset="-127"/>
            </a:endParaRPr>
          </a:p>
        </p:txBody>
      </p:sp>
      <p:sp>
        <p:nvSpPr>
          <p:cNvPr id="51" name="직사각형 50">
            <a:extLst>
              <a:ext uri="{FF2B5EF4-FFF2-40B4-BE49-F238E27FC236}">
                <a16:creationId xmlns:a16="http://schemas.microsoft.com/office/drawing/2014/main" id="{0880E086-CB6E-4276-B478-87AF8A559A10}"/>
              </a:ext>
            </a:extLst>
          </p:cNvPr>
          <p:cNvSpPr/>
          <p:nvPr/>
        </p:nvSpPr>
        <p:spPr>
          <a:xfrm>
            <a:off x="3688796" y="1745747"/>
            <a:ext cx="7344706" cy="584775"/>
          </a:xfrm>
          <a:prstGeom prst="rect">
            <a:avLst/>
          </a:prstGeom>
        </p:spPr>
        <p:txBody>
          <a:bodyPr wrap="square">
            <a:spAutoFit/>
          </a:bodyPr>
          <a:lstStyle/>
          <a:p>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担当</a:t>
            </a:r>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パート</a:t>
            </a:r>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18" name="직사각형 17">
            <a:extLst>
              <a:ext uri="{FF2B5EF4-FFF2-40B4-BE49-F238E27FC236}">
                <a16:creationId xmlns:a16="http://schemas.microsoft.com/office/drawing/2014/main" id="{2A8582B9-D8CE-4921-9B74-FA6D7321F019}"/>
              </a:ext>
            </a:extLst>
          </p:cNvPr>
          <p:cNvSpPr/>
          <p:nvPr/>
        </p:nvSpPr>
        <p:spPr>
          <a:xfrm>
            <a:off x="392215" y="1436440"/>
            <a:ext cx="232409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名</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 </a:t>
            </a:r>
            <a:r>
              <a:rPr lang="en-US" altLang="ko-KR" sz="1600" dirty="0" err="1">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48036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392215" y="2306570"/>
            <a:ext cx="2324091" cy="2000548"/>
          </a:xfrm>
          <a:prstGeom prst="rect">
            <a:avLst/>
          </a:prstGeom>
        </p:spPr>
        <p:txBody>
          <a:bodyPr wrap="square">
            <a:spAutoFit/>
          </a:bodyPr>
          <a:lstStyle/>
          <a:p>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担当パート説明</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子供の成長グラフ製作</a:t>
            </a:r>
          </a:p>
          <a:p>
            <a:pPr marL="171450" indent="-171450">
              <a:buFontTx/>
              <a:buChar char="-"/>
            </a:pPr>
            <a:endPar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成長比較グラフを製作</a:t>
            </a:r>
          </a:p>
          <a:p>
            <a:pPr marL="171450" indent="-171450">
              <a:buFontTx/>
              <a:buChar char="-"/>
            </a:pPr>
            <a:endPar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1</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日基準の日課表制作</a:t>
            </a: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57" name="직사각형 56">
            <a:hlinkClick r:id="" action="ppaction://noaction"/>
            <a:extLst>
              <a:ext uri="{FF2B5EF4-FFF2-40B4-BE49-F238E27FC236}">
                <a16:creationId xmlns:a16="http://schemas.microsoft.com/office/drawing/2014/main" id="{AA625592-A2B3-4C26-B5F3-07D498E01E82}"/>
              </a:ext>
            </a:extLst>
          </p:cNvPr>
          <p:cNvSpPr/>
          <p:nvPr/>
        </p:nvSpPr>
        <p:spPr>
          <a:xfrm>
            <a:off x="7045118" y="6541618"/>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8AFB6F04-5E0E-4E96-83DD-1F88CAE5FDB1}"/>
              </a:ext>
            </a:extLst>
          </p:cNvPr>
          <p:cNvSpPr/>
          <p:nvPr/>
        </p:nvSpPr>
        <p:spPr>
          <a:xfrm>
            <a:off x="5418441" y="1128663"/>
            <a:ext cx="3879588" cy="307777"/>
          </a:xfrm>
          <a:prstGeom prst="rect">
            <a:avLst/>
          </a:prstGeom>
        </p:spPr>
        <p:txBody>
          <a:bodyPr wrap="none">
            <a:spAutoFit/>
          </a:bodyPr>
          <a:lstStyle/>
          <a:p>
            <a:pPr algn="ctr"/>
            <a:r>
              <a:rPr lang="ko-KR" altLang="en-US"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②</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 DADUNG DADUNG(4/6)</a:t>
            </a:r>
          </a:p>
        </p:txBody>
      </p:sp>
      <p:grpSp>
        <p:nvGrpSpPr>
          <p:cNvPr id="3" name="그룹 2">
            <a:extLst>
              <a:ext uri="{FF2B5EF4-FFF2-40B4-BE49-F238E27FC236}">
                <a16:creationId xmlns:a16="http://schemas.microsoft.com/office/drawing/2014/main" id="{EE97D359-0E01-4B01-869F-D4011EED5713}"/>
              </a:ext>
            </a:extLst>
          </p:cNvPr>
          <p:cNvGrpSpPr/>
          <p:nvPr/>
        </p:nvGrpSpPr>
        <p:grpSpPr>
          <a:xfrm>
            <a:off x="3380768" y="2151491"/>
            <a:ext cx="2348894" cy="3479304"/>
            <a:chOff x="3875441" y="2157127"/>
            <a:chExt cx="2348894" cy="3479304"/>
          </a:xfrm>
        </p:grpSpPr>
        <p:pic>
          <p:nvPicPr>
            <p:cNvPr id="18" name="그림 17" descr="2.jpg">
              <a:extLst>
                <a:ext uri="{FF2B5EF4-FFF2-40B4-BE49-F238E27FC236}">
                  <a16:creationId xmlns:a16="http://schemas.microsoft.com/office/drawing/2014/main" id="{B359A367-C747-4F7E-963B-129213A6097F}"/>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ackgroundRemoval t="2578" b="97600" l="10000" r="90000">
                          <a14:foregroundMark x1="53733" y1="5778" x2="66200" y2="8178"/>
                          <a14:foregroundMark x1="53600" y1="5244" x2="63467" y2="4000"/>
                          <a14:foregroundMark x1="59533" y1="93867" x2="59533" y2="93867"/>
                          <a14:foregroundMark x1="61800" y1="92622" x2="58067" y2="92622"/>
                        </a14:backgroundRemoval>
                      </a14:imgEffect>
                    </a14:imgLayer>
                  </a14:imgProps>
                </a:ext>
              </a:extLst>
            </a:blip>
            <a:srcRect l="37870" t="2789" r="19475" b="1154"/>
            <a:stretch/>
          </p:blipFill>
          <p:spPr>
            <a:xfrm>
              <a:off x="3875441" y="2157127"/>
              <a:ext cx="2348894" cy="3479304"/>
            </a:xfrm>
            <a:prstGeom prst="rect">
              <a:avLst/>
            </a:prstGeom>
          </p:spPr>
        </p:pic>
        <p:pic>
          <p:nvPicPr>
            <p:cNvPr id="24" name="그림 23">
              <a:extLst>
                <a:ext uri="{FF2B5EF4-FFF2-40B4-BE49-F238E27FC236}">
                  <a16:creationId xmlns:a16="http://schemas.microsoft.com/office/drawing/2014/main" id="{2137D284-A364-4FC0-A0C3-23A5F79B9DAD}"/>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4147982" y="2327731"/>
              <a:ext cx="1802336" cy="2902716"/>
            </a:xfrm>
            <a:prstGeom prst="rect">
              <a:avLst/>
            </a:prstGeom>
            <a:ln w="57150">
              <a:noFill/>
            </a:ln>
          </p:spPr>
        </p:pic>
      </p:grpSp>
      <p:grpSp>
        <p:nvGrpSpPr>
          <p:cNvPr id="2" name="그룹 1">
            <a:extLst>
              <a:ext uri="{FF2B5EF4-FFF2-40B4-BE49-F238E27FC236}">
                <a16:creationId xmlns:a16="http://schemas.microsoft.com/office/drawing/2014/main" id="{AFC4D0F5-7ADD-4685-9555-A32A2AAD2C41}"/>
              </a:ext>
            </a:extLst>
          </p:cNvPr>
          <p:cNvGrpSpPr/>
          <p:nvPr/>
        </p:nvGrpSpPr>
        <p:grpSpPr>
          <a:xfrm>
            <a:off x="9027088" y="2151491"/>
            <a:ext cx="2348893" cy="3490575"/>
            <a:chOff x="7889728" y="2441405"/>
            <a:chExt cx="2244684" cy="3324942"/>
          </a:xfrm>
        </p:grpSpPr>
        <p:pic>
          <p:nvPicPr>
            <p:cNvPr id="25" name="그림 24" descr="2.jpg">
              <a:extLst>
                <a:ext uri="{FF2B5EF4-FFF2-40B4-BE49-F238E27FC236}">
                  <a16:creationId xmlns:a16="http://schemas.microsoft.com/office/drawing/2014/main" id="{56DE6CC8-780C-4E55-9786-44499E1B579A}"/>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ackgroundRemoval t="2578" b="97600" l="10000" r="90000">
                          <a14:foregroundMark x1="53733" y1="5778" x2="66200" y2="8178"/>
                          <a14:foregroundMark x1="53600" y1="5244" x2="63467" y2="4000"/>
                          <a14:foregroundMark x1="59533" y1="93867" x2="59533" y2="93867"/>
                          <a14:foregroundMark x1="61800" y1="92622" x2="58067" y2="92622"/>
                        </a14:backgroundRemoval>
                      </a14:imgEffect>
                    </a14:imgLayer>
                  </a14:imgProps>
                </a:ext>
              </a:extLst>
            </a:blip>
            <a:srcRect l="37870" t="2789" r="19475" b="1154"/>
            <a:stretch/>
          </p:blipFill>
          <p:spPr>
            <a:xfrm>
              <a:off x="7889728" y="2441405"/>
              <a:ext cx="2244684" cy="3324942"/>
            </a:xfrm>
            <a:prstGeom prst="rect">
              <a:avLst/>
            </a:prstGeom>
          </p:spPr>
        </p:pic>
        <p:pic>
          <p:nvPicPr>
            <p:cNvPr id="27" name="그림 26">
              <a:extLst>
                <a:ext uri="{FF2B5EF4-FFF2-40B4-BE49-F238E27FC236}">
                  <a16:creationId xmlns:a16="http://schemas.microsoft.com/office/drawing/2014/main" id="{EDB1E850-F26D-4EEE-8068-F9D1B553929C}"/>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8159828" y="2586318"/>
              <a:ext cx="1825376" cy="2758808"/>
            </a:xfrm>
            <a:prstGeom prst="rect">
              <a:avLst/>
            </a:prstGeom>
            <a:ln w="57150">
              <a:noFill/>
            </a:ln>
          </p:spPr>
        </p:pic>
      </p:grpSp>
      <p:sp>
        <p:nvSpPr>
          <p:cNvPr id="28" name="TextBox 27">
            <a:extLst>
              <a:ext uri="{FF2B5EF4-FFF2-40B4-BE49-F238E27FC236}">
                <a16:creationId xmlns:a16="http://schemas.microsoft.com/office/drawing/2014/main" id="{82CB0899-CDD7-43E6-86F1-41CF9859FE27}"/>
              </a:ext>
            </a:extLst>
          </p:cNvPr>
          <p:cNvSpPr txBox="1"/>
          <p:nvPr/>
        </p:nvSpPr>
        <p:spPr>
          <a:xfrm>
            <a:off x="3190665" y="5773158"/>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成長比較グラフの画面</a:t>
            </a:r>
            <a:endParaRPr lang="ko-KR" altLang="en-US" sz="1600" b="1" dirty="0">
              <a:latin typeface="Meiryo" panose="020B0604030504040204" pitchFamily="34" charset="-128"/>
              <a:ea typeface="나눔바른고딕" panose="020B0603020101020101" pitchFamily="50" charset="-127"/>
            </a:endParaRPr>
          </a:p>
        </p:txBody>
      </p:sp>
      <p:sp>
        <p:nvSpPr>
          <p:cNvPr id="29" name="TextBox 28">
            <a:extLst>
              <a:ext uri="{FF2B5EF4-FFF2-40B4-BE49-F238E27FC236}">
                <a16:creationId xmlns:a16="http://schemas.microsoft.com/office/drawing/2014/main" id="{FB672DB3-6346-4B8D-8595-65EE8FA78D04}"/>
              </a:ext>
            </a:extLst>
          </p:cNvPr>
          <p:cNvSpPr txBox="1"/>
          <p:nvPr/>
        </p:nvSpPr>
        <p:spPr>
          <a:xfrm>
            <a:off x="8886154" y="5801399"/>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一日日課グラフ</a:t>
            </a:r>
            <a:endParaRPr lang="ko-KR" altLang="en-US" sz="1600" b="1" dirty="0">
              <a:latin typeface="Meiryo" panose="020B0604030504040204" pitchFamily="34" charset="-128"/>
              <a:ea typeface="나눔바른고딕" panose="020B0603020101020101" pitchFamily="50" charset="-127"/>
            </a:endParaRPr>
          </a:p>
        </p:txBody>
      </p:sp>
      <p:grpSp>
        <p:nvGrpSpPr>
          <p:cNvPr id="4" name="그룹 3">
            <a:extLst>
              <a:ext uri="{FF2B5EF4-FFF2-40B4-BE49-F238E27FC236}">
                <a16:creationId xmlns:a16="http://schemas.microsoft.com/office/drawing/2014/main" id="{DAFB0998-006C-4C87-BB06-00671EEA2F69}"/>
              </a:ext>
            </a:extLst>
          </p:cNvPr>
          <p:cNvGrpSpPr/>
          <p:nvPr/>
        </p:nvGrpSpPr>
        <p:grpSpPr>
          <a:xfrm>
            <a:off x="5763673" y="1573277"/>
            <a:ext cx="3248985" cy="4827523"/>
            <a:chOff x="5614331" y="1578891"/>
            <a:chExt cx="3256547" cy="5122936"/>
          </a:xfrm>
        </p:grpSpPr>
        <p:grpSp>
          <p:nvGrpSpPr>
            <p:cNvPr id="31" name="그룹 30">
              <a:extLst>
                <a:ext uri="{FF2B5EF4-FFF2-40B4-BE49-F238E27FC236}">
                  <a16:creationId xmlns:a16="http://schemas.microsoft.com/office/drawing/2014/main" id="{B41D757D-BE2B-4A44-A4ED-08D70EB7B7E6}"/>
                </a:ext>
              </a:extLst>
            </p:cNvPr>
            <p:cNvGrpSpPr/>
            <p:nvPr/>
          </p:nvGrpSpPr>
          <p:grpSpPr>
            <a:xfrm>
              <a:off x="5958112" y="2175080"/>
              <a:ext cx="2478994" cy="3672016"/>
              <a:chOff x="6028187" y="245788"/>
              <a:chExt cx="3895719" cy="5770547"/>
            </a:xfrm>
          </p:grpSpPr>
          <p:pic>
            <p:nvPicPr>
              <p:cNvPr id="32" name="그림 31" descr="2.jpg">
                <a:extLst>
                  <a:ext uri="{FF2B5EF4-FFF2-40B4-BE49-F238E27FC236}">
                    <a16:creationId xmlns:a16="http://schemas.microsoft.com/office/drawing/2014/main" id="{FAD8C017-5CA6-49ED-BC0D-E37878510039}"/>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ackgroundRemoval t="2578" b="97600" l="10000" r="90000">
                            <a14:foregroundMark x1="53733" y1="5778" x2="66200" y2="8178"/>
                            <a14:foregroundMark x1="53600" y1="5244" x2="63467" y2="4000"/>
                            <a14:foregroundMark x1="59533" y1="93867" x2="59533" y2="93867"/>
                            <a14:foregroundMark x1="61800" y1="92622" x2="58067" y2="92622"/>
                          </a14:backgroundRemoval>
                        </a14:imgEffect>
                      </a14:imgLayer>
                    </a14:imgProps>
                  </a:ext>
                </a:extLst>
              </a:blip>
              <a:srcRect l="37870" t="2789" r="19475" b="1154"/>
              <a:stretch/>
            </p:blipFill>
            <p:spPr>
              <a:xfrm>
                <a:off x="6028187" y="245788"/>
                <a:ext cx="3895719" cy="5770547"/>
              </a:xfrm>
              <a:prstGeom prst="rect">
                <a:avLst/>
              </a:prstGeom>
            </p:spPr>
          </p:pic>
          <p:pic>
            <p:nvPicPr>
              <p:cNvPr id="33" name="그림 32">
                <a:extLst>
                  <a:ext uri="{FF2B5EF4-FFF2-40B4-BE49-F238E27FC236}">
                    <a16:creationId xmlns:a16="http://schemas.microsoft.com/office/drawing/2014/main" id="{AF153323-3FF4-4B52-824D-C895C522E788}"/>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6452493" y="591395"/>
                <a:ext cx="3168000" cy="4788000"/>
              </a:xfrm>
              <a:prstGeom prst="rect">
                <a:avLst/>
              </a:prstGeom>
              <a:ln w="57150">
                <a:noFill/>
              </a:ln>
            </p:spPr>
          </p:pic>
        </p:grpSp>
        <p:sp>
          <p:nvSpPr>
            <p:cNvPr id="34" name="직사각형 33">
              <a:hlinkClick r:id="rId7" action="ppaction://hlinksldjump"/>
              <a:extLst>
                <a:ext uri="{FF2B5EF4-FFF2-40B4-BE49-F238E27FC236}">
                  <a16:creationId xmlns:a16="http://schemas.microsoft.com/office/drawing/2014/main" id="{6DFAEBA6-6794-4108-9420-9DE6573CC8D1}"/>
                </a:ext>
              </a:extLst>
            </p:cNvPr>
            <p:cNvSpPr/>
            <p:nvPr/>
          </p:nvSpPr>
          <p:spPr>
            <a:xfrm>
              <a:off x="6840265" y="6395049"/>
              <a:ext cx="714686" cy="306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hlinkClick r:id="" action="ppaction://noaction"/>
              <a:extLst>
                <a:ext uri="{FF2B5EF4-FFF2-40B4-BE49-F238E27FC236}">
                  <a16:creationId xmlns:a16="http://schemas.microsoft.com/office/drawing/2014/main" id="{051ACBD6-E285-47F0-B274-C37EC7D002D0}"/>
                </a:ext>
              </a:extLst>
            </p:cNvPr>
            <p:cNvSpPr/>
            <p:nvPr/>
          </p:nvSpPr>
          <p:spPr>
            <a:xfrm>
              <a:off x="6709115" y="2132760"/>
              <a:ext cx="223708" cy="32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hlinkClick r:id="rId8" action="ppaction://hlinksldjump"/>
              <a:extLst>
                <a:ext uri="{FF2B5EF4-FFF2-40B4-BE49-F238E27FC236}">
                  <a16:creationId xmlns:a16="http://schemas.microsoft.com/office/drawing/2014/main" id="{2612855D-0E3E-466F-AEF4-B494B6C7AD66}"/>
                </a:ext>
              </a:extLst>
            </p:cNvPr>
            <p:cNvSpPr/>
            <p:nvPr/>
          </p:nvSpPr>
          <p:spPr>
            <a:xfrm>
              <a:off x="5614331" y="1578891"/>
              <a:ext cx="714686" cy="306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hlinkClick r:id="" action="ppaction://noaction"/>
              <a:extLst>
                <a:ext uri="{FF2B5EF4-FFF2-40B4-BE49-F238E27FC236}">
                  <a16:creationId xmlns:a16="http://schemas.microsoft.com/office/drawing/2014/main" id="{98DDCD29-49EC-482A-8BE6-46F5E4C7AA3D}"/>
                </a:ext>
              </a:extLst>
            </p:cNvPr>
            <p:cNvSpPr/>
            <p:nvPr/>
          </p:nvSpPr>
          <p:spPr>
            <a:xfrm>
              <a:off x="6245603" y="2132760"/>
              <a:ext cx="223708" cy="32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hlinkClick r:id="" action="ppaction://noaction"/>
              <a:extLst>
                <a:ext uri="{FF2B5EF4-FFF2-40B4-BE49-F238E27FC236}">
                  <a16:creationId xmlns:a16="http://schemas.microsoft.com/office/drawing/2014/main" id="{85B2CECA-6919-42C2-80B0-8981C3D2600A}"/>
                </a:ext>
              </a:extLst>
            </p:cNvPr>
            <p:cNvSpPr/>
            <p:nvPr/>
          </p:nvSpPr>
          <p:spPr>
            <a:xfrm>
              <a:off x="8111918" y="2128976"/>
              <a:ext cx="290934" cy="30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hlinkClick r:id="" action="ppaction://noaction"/>
              <a:extLst>
                <a:ext uri="{FF2B5EF4-FFF2-40B4-BE49-F238E27FC236}">
                  <a16:creationId xmlns:a16="http://schemas.microsoft.com/office/drawing/2014/main" id="{FD99CEF7-5D2D-446E-8D3B-2A7E705836DD}"/>
                </a:ext>
              </a:extLst>
            </p:cNvPr>
            <p:cNvSpPr/>
            <p:nvPr/>
          </p:nvSpPr>
          <p:spPr>
            <a:xfrm>
              <a:off x="7619376" y="2128976"/>
              <a:ext cx="290934" cy="30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hlinkClick r:id="" action="ppaction://noaction"/>
              <a:extLst>
                <a:ext uri="{FF2B5EF4-FFF2-40B4-BE49-F238E27FC236}">
                  <a16:creationId xmlns:a16="http://schemas.microsoft.com/office/drawing/2014/main" id="{30E27729-ACCD-4D83-8362-3BD1D6525315}"/>
                </a:ext>
              </a:extLst>
            </p:cNvPr>
            <p:cNvSpPr/>
            <p:nvPr/>
          </p:nvSpPr>
          <p:spPr>
            <a:xfrm>
              <a:off x="7186443" y="2089748"/>
              <a:ext cx="272060" cy="32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hlinkClick r:id="rId9" action="ppaction://hlinksldjump"/>
              <a:extLst>
                <a:ext uri="{FF2B5EF4-FFF2-40B4-BE49-F238E27FC236}">
                  <a16:creationId xmlns:a16="http://schemas.microsoft.com/office/drawing/2014/main" id="{023556A4-3DA0-491D-AFC0-5346E3EF2CCF}"/>
                </a:ext>
              </a:extLst>
            </p:cNvPr>
            <p:cNvSpPr/>
            <p:nvPr/>
          </p:nvSpPr>
          <p:spPr>
            <a:xfrm>
              <a:off x="8579944" y="2128976"/>
              <a:ext cx="290934" cy="30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hlinkClick r:id="" action="ppaction://noaction"/>
              <a:extLst>
                <a:ext uri="{FF2B5EF4-FFF2-40B4-BE49-F238E27FC236}">
                  <a16:creationId xmlns:a16="http://schemas.microsoft.com/office/drawing/2014/main" id="{C131DBA9-61AF-4937-AFB3-B480CD5C7E9A}"/>
                </a:ext>
              </a:extLst>
            </p:cNvPr>
            <p:cNvSpPr/>
            <p:nvPr/>
          </p:nvSpPr>
          <p:spPr>
            <a:xfrm>
              <a:off x="5691883" y="2089748"/>
              <a:ext cx="275524" cy="320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6" name="TextBox 45">
            <a:extLst>
              <a:ext uri="{FF2B5EF4-FFF2-40B4-BE49-F238E27FC236}">
                <a16:creationId xmlns:a16="http://schemas.microsoft.com/office/drawing/2014/main" id="{A79BE814-0B12-4215-AEDB-9642B934D195}"/>
              </a:ext>
            </a:extLst>
          </p:cNvPr>
          <p:cNvSpPr txBox="1"/>
          <p:nvPr/>
        </p:nvSpPr>
        <p:spPr>
          <a:xfrm>
            <a:off x="6021179" y="5773158"/>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成長グラフ</a:t>
            </a:r>
            <a:endParaRPr lang="ko-KR" altLang="en-US" sz="1600" b="1" dirty="0">
              <a:latin typeface="Meiryo" panose="020B0604030504040204" pitchFamily="34" charset="-128"/>
              <a:ea typeface="나눔바른고딕" panose="020B0603020101020101" pitchFamily="50" charset="-127"/>
            </a:endParaRPr>
          </a:p>
        </p:txBody>
      </p:sp>
      <p:sp>
        <p:nvSpPr>
          <p:cNvPr id="47" name="직사각형 46">
            <a:extLst>
              <a:ext uri="{FF2B5EF4-FFF2-40B4-BE49-F238E27FC236}">
                <a16:creationId xmlns:a16="http://schemas.microsoft.com/office/drawing/2014/main" id="{53CE545D-2E05-40FE-86FB-C6383E388E94}"/>
              </a:ext>
            </a:extLst>
          </p:cNvPr>
          <p:cNvSpPr/>
          <p:nvPr/>
        </p:nvSpPr>
        <p:spPr>
          <a:xfrm>
            <a:off x="3688796" y="1745747"/>
            <a:ext cx="7344706" cy="584775"/>
          </a:xfrm>
          <a:prstGeom prst="rect">
            <a:avLst/>
          </a:prstGeom>
        </p:spPr>
        <p:txBody>
          <a:bodyPr wrap="square">
            <a:spAutoFit/>
          </a:bodyPr>
          <a:lstStyle/>
          <a:p>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担当</a:t>
            </a:r>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パート</a:t>
            </a:r>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40" name="직사각형 39">
            <a:extLst>
              <a:ext uri="{FF2B5EF4-FFF2-40B4-BE49-F238E27FC236}">
                <a16:creationId xmlns:a16="http://schemas.microsoft.com/office/drawing/2014/main" id="{01D64DE0-1115-4DFE-9DC0-BCCA206609F5}"/>
              </a:ext>
            </a:extLst>
          </p:cNvPr>
          <p:cNvSpPr/>
          <p:nvPr/>
        </p:nvSpPr>
        <p:spPr>
          <a:xfrm>
            <a:off x="392215" y="1436440"/>
            <a:ext cx="232409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名</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 </a:t>
            </a:r>
            <a:r>
              <a:rPr lang="en-US" altLang="ko-KR" sz="1600" dirty="0" err="1">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7409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392214" y="2306570"/>
            <a:ext cx="2431733" cy="2000548"/>
          </a:xfrm>
          <a:prstGeom prst="rect">
            <a:avLst/>
          </a:prstGeom>
        </p:spPr>
        <p:txBody>
          <a:bodyPr wrap="square">
            <a:spAutoFit/>
          </a:bodyPr>
          <a:lstStyle/>
          <a:p>
            <a:r>
              <a:rPr lang="ja-JP" altLang="en-US"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rPr>
              <a:t>担当パート説明 </a:t>
            </a:r>
            <a:endParaRPr lang="en-US" altLang="ja-JP"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rPr>
              <a:t>使用者は、プラスボタンを利用して写真を登録可能を製作</a:t>
            </a:r>
            <a:endParaRPr lang="en-US" altLang="ja-JP"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rPr>
              <a:t>日付と時刻を入力後メールを作成する部分を制作</a:t>
            </a:r>
            <a:endParaRPr lang="en-US" altLang="ja-JP"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rPr>
              <a:t>アプリ関連</a:t>
            </a:r>
            <a:r>
              <a:rPr lang="en-US" altLang="ja-JP"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rPr>
              <a:t>DB</a:t>
            </a:r>
            <a:r>
              <a:rPr lang="ja-JP" altLang="en-US"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rPr>
              <a:t>を企画および実装</a:t>
            </a:r>
            <a:r>
              <a:rPr lang="ko-KR" altLang="en-US" sz="1200" b="1" dirty="0">
                <a:ln>
                  <a:solidFill>
                    <a:schemeClr val="bg1">
                      <a:lumMod val="50000"/>
                      <a:alpha val="0"/>
                    </a:schemeClr>
                  </a:solidFill>
                </a:ln>
                <a:solidFill>
                  <a:schemeClr val="tx1">
                    <a:lumMod val="75000"/>
                    <a:lumOff val="25000"/>
                  </a:schemeClr>
                </a:solidFill>
                <a:latin typeface="Meiryo UI" panose="020B0604030504040204" pitchFamily="34" charset="-128"/>
                <a:ea typeface="나눔바른고딕" panose="020B0603020101020101" pitchFamily="50" charset="-127"/>
              </a:rPr>
              <a:t> </a:t>
            </a:r>
            <a:br>
              <a:rPr lang="en-US" altLang="ko-KR" sz="1200" b="1" dirty="0">
                <a:ln>
                  <a:solidFill>
                    <a:schemeClr val="bg1">
                      <a:lumMod val="50000"/>
                      <a:alpha val="0"/>
                    </a:schemeClr>
                  </a:solidFill>
                </a:ln>
                <a:solidFill>
                  <a:srgbClr val="C00000"/>
                </a:solidFill>
                <a:latin typeface="Meiryo UI" panose="020B0604030504040204" pitchFamily="34" charset="-128"/>
                <a:ea typeface="Meiryo UI" panose="020B0604030504040204" pitchFamily="34" charset="-128"/>
              </a:rPr>
            </a:br>
            <a:endParaRPr lang="en-US" altLang="ko-KR" sz="1600" dirty="0">
              <a:ln>
                <a:solidFill>
                  <a:schemeClr val="bg1">
                    <a:lumMod val="50000"/>
                    <a:alpha val="0"/>
                  </a:schemeClr>
                </a:solidFill>
              </a:ln>
              <a:solidFill>
                <a:schemeClr val="tx1">
                  <a:lumMod val="75000"/>
                  <a:lumOff val="25000"/>
                </a:schemeClr>
              </a:solidFill>
              <a:latin typeface="Meiryo UI" panose="020B0604030504040204" pitchFamily="34" charset="-128"/>
              <a:ea typeface="Meiryo UI" panose="020B0604030504040204" pitchFamily="34" charset="-128"/>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57" name="직사각형 56">
            <a:hlinkClick r:id="" action="ppaction://noaction"/>
            <a:extLst>
              <a:ext uri="{FF2B5EF4-FFF2-40B4-BE49-F238E27FC236}">
                <a16:creationId xmlns:a16="http://schemas.microsoft.com/office/drawing/2014/main" id="{AA625592-A2B3-4C26-B5F3-07D498E01E82}"/>
              </a:ext>
            </a:extLst>
          </p:cNvPr>
          <p:cNvSpPr/>
          <p:nvPr/>
        </p:nvSpPr>
        <p:spPr>
          <a:xfrm>
            <a:off x="7045118" y="6541618"/>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8AFB6F04-5E0E-4E96-83DD-1F88CAE5FDB1}"/>
              </a:ext>
            </a:extLst>
          </p:cNvPr>
          <p:cNvSpPr/>
          <p:nvPr/>
        </p:nvSpPr>
        <p:spPr>
          <a:xfrm>
            <a:off x="5418441" y="1128663"/>
            <a:ext cx="3879588" cy="307777"/>
          </a:xfrm>
          <a:prstGeom prst="rect">
            <a:avLst/>
          </a:prstGeom>
        </p:spPr>
        <p:txBody>
          <a:bodyPr wrap="none">
            <a:spAutoFit/>
          </a:bodyPr>
          <a:lstStyle/>
          <a:p>
            <a:pPr algn="ctr"/>
            <a:r>
              <a:rPr lang="ko-KR" altLang="en-US"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②</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 DADUNG DADUNG(5/6)</a:t>
            </a:r>
          </a:p>
        </p:txBody>
      </p:sp>
      <p:grpSp>
        <p:nvGrpSpPr>
          <p:cNvPr id="14" name="그룹 13">
            <a:extLst>
              <a:ext uri="{FF2B5EF4-FFF2-40B4-BE49-F238E27FC236}">
                <a16:creationId xmlns:a16="http://schemas.microsoft.com/office/drawing/2014/main" id="{7AC56E32-EE70-46BB-B680-562CE8F80132}"/>
              </a:ext>
            </a:extLst>
          </p:cNvPr>
          <p:cNvGrpSpPr/>
          <p:nvPr/>
        </p:nvGrpSpPr>
        <p:grpSpPr>
          <a:xfrm>
            <a:off x="4063140" y="2148681"/>
            <a:ext cx="2431732" cy="3580656"/>
            <a:chOff x="6028187" y="245788"/>
            <a:chExt cx="3895719" cy="5770547"/>
          </a:xfrm>
        </p:grpSpPr>
        <p:pic>
          <p:nvPicPr>
            <p:cNvPr id="16" name="그림 15" descr="2.jpg">
              <a:extLst>
                <a:ext uri="{FF2B5EF4-FFF2-40B4-BE49-F238E27FC236}">
                  <a16:creationId xmlns:a16="http://schemas.microsoft.com/office/drawing/2014/main" id="{E00F2B5B-9A69-44B0-B773-50950D7689FD}"/>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ackgroundRemoval t="2578" b="97600" l="10000" r="90000">
                          <a14:foregroundMark x1="53733" y1="5778" x2="66200" y2="8178"/>
                          <a14:foregroundMark x1="53600" y1="5244" x2="63467" y2="4000"/>
                          <a14:foregroundMark x1="59533" y1="93867" x2="59533" y2="93867"/>
                          <a14:foregroundMark x1="61800" y1="92622" x2="58067" y2="92622"/>
                        </a14:backgroundRemoval>
                      </a14:imgEffect>
                    </a14:imgLayer>
                  </a14:imgProps>
                </a:ext>
              </a:extLst>
            </a:blip>
            <a:srcRect l="37870" t="2789" r="19475" b="1154"/>
            <a:stretch/>
          </p:blipFill>
          <p:spPr>
            <a:xfrm>
              <a:off x="6028187" y="245788"/>
              <a:ext cx="3895719" cy="5770547"/>
            </a:xfrm>
            <a:prstGeom prst="rect">
              <a:avLst/>
            </a:prstGeom>
          </p:spPr>
        </p:pic>
        <p:pic>
          <p:nvPicPr>
            <p:cNvPr id="17" name="그림 16">
              <a:extLst>
                <a:ext uri="{FF2B5EF4-FFF2-40B4-BE49-F238E27FC236}">
                  <a16:creationId xmlns:a16="http://schemas.microsoft.com/office/drawing/2014/main" id="{1BB0DFC8-F8FD-48A1-92F6-3C5439E24BF6}"/>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452493" y="605854"/>
              <a:ext cx="3168000" cy="4788000"/>
            </a:xfrm>
            <a:prstGeom prst="rect">
              <a:avLst/>
            </a:prstGeom>
            <a:ln w="57150">
              <a:noFill/>
            </a:ln>
          </p:spPr>
        </p:pic>
      </p:grpSp>
      <p:sp>
        <p:nvSpPr>
          <p:cNvPr id="31" name="TextBox 30">
            <a:extLst>
              <a:ext uri="{FF2B5EF4-FFF2-40B4-BE49-F238E27FC236}">
                <a16:creationId xmlns:a16="http://schemas.microsoft.com/office/drawing/2014/main" id="{537CC887-B4CA-4534-82BD-6DF7544E7098}"/>
              </a:ext>
            </a:extLst>
          </p:cNvPr>
          <p:cNvSpPr txBox="1"/>
          <p:nvPr/>
        </p:nvSpPr>
        <p:spPr>
          <a:xfrm>
            <a:off x="3971064" y="5882505"/>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育児日記画面</a:t>
            </a:r>
            <a:endParaRPr lang="ko-KR" altLang="en-US" sz="1600" b="1" dirty="0">
              <a:latin typeface="Meiryo" panose="020B0604030504040204" pitchFamily="34" charset="-128"/>
              <a:ea typeface="나눔바른고딕" panose="020B0603020101020101" pitchFamily="50" charset="-127"/>
            </a:endParaRPr>
          </a:p>
        </p:txBody>
      </p:sp>
      <p:sp>
        <p:nvSpPr>
          <p:cNvPr id="2" name="AutoShape 2" descr="dbì¤ê³.JPG">
            <a:extLst>
              <a:ext uri="{FF2B5EF4-FFF2-40B4-BE49-F238E27FC236}">
                <a16:creationId xmlns:a16="http://schemas.microsoft.com/office/drawing/2014/main" id="{4C62249F-57B7-4867-8DB5-E4A5D4D456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28" name="Picture 4" descr="https://raw.githubusercontent.com/badungbadung/Dadung_Project/master/DB/db%EC%84%A4%EA%B3%84.JPG">
            <a:extLst>
              <a:ext uri="{FF2B5EF4-FFF2-40B4-BE49-F238E27FC236}">
                <a16:creationId xmlns:a16="http://schemas.microsoft.com/office/drawing/2014/main" id="{B72A8E08-A27D-4FC0-A8DE-B2A67AF10B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6474" y="2927667"/>
            <a:ext cx="4683214" cy="202268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6161FE7-2017-4BA8-B5F0-5B6EDEA668DC}"/>
              </a:ext>
            </a:extLst>
          </p:cNvPr>
          <p:cNvSpPr txBox="1"/>
          <p:nvPr/>
        </p:nvSpPr>
        <p:spPr>
          <a:xfrm>
            <a:off x="7754269" y="5887932"/>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ＤＢ企画</a:t>
            </a:r>
            <a:endParaRPr lang="ko-KR" altLang="en-US" sz="1600" b="1" dirty="0">
              <a:latin typeface="Meiryo" panose="020B0604030504040204" pitchFamily="34" charset="-128"/>
              <a:ea typeface="나눔바른고딕" panose="020B0603020101020101" pitchFamily="50" charset="-127"/>
            </a:endParaRPr>
          </a:p>
        </p:txBody>
      </p:sp>
      <p:sp>
        <p:nvSpPr>
          <p:cNvPr id="33" name="직사각형 32">
            <a:extLst>
              <a:ext uri="{FF2B5EF4-FFF2-40B4-BE49-F238E27FC236}">
                <a16:creationId xmlns:a16="http://schemas.microsoft.com/office/drawing/2014/main" id="{E0C5AD8F-47FF-41F5-9A2D-B6DB64ABF85D}"/>
              </a:ext>
            </a:extLst>
          </p:cNvPr>
          <p:cNvSpPr/>
          <p:nvPr/>
        </p:nvSpPr>
        <p:spPr>
          <a:xfrm>
            <a:off x="3688796" y="1745747"/>
            <a:ext cx="7344706" cy="584775"/>
          </a:xfrm>
          <a:prstGeom prst="rect">
            <a:avLst/>
          </a:prstGeom>
        </p:spPr>
        <p:txBody>
          <a:bodyPr wrap="square">
            <a:spAutoFit/>
          </a:bodyPr>
          <a:lstStyle/>
          <a:p>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担当</a:t>
            </a:r>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パート</a:t>
            </a:r>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18" name="직사각형 17">
            <a:extLst>
              <a:ext uri="{FF2B5EF4-FFF2-40B4-BE49-F238E27FC236}">
                <a16:creationId xmlns:a16="http://schemas.microsoft.com/office/drawing/2014/main" id="{B87E51B2-A3B0-44AD-8314-50AA22F2E534}"/>
              </a:ext>
            </a:extLst>
          </p:cNvPr>
          <p:cNvSpPr/>
          <p:nvPr/>
        </p:nvSpPr>
        <p:spPr>
          <a:xfrm>
            <a:off x="392215" y="1436440"/>
            <a:ext cx="232409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名</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 </a:t>
            </a:r>
            <a:r>
              <a:rPr lang="en-US" altLang="ko-KR" sz="1600" dirty="0" err="1">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BADUNG</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3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5">
            <a:extLst>
              <a:ext uri="{FF2B5EF4-FFF2-40B4-BE49-F238E27FC236}">
                <a16:creationId xmlns:a16="http://schemas.microsoft.com/office/drawing/2014/main" id="{E28DCDBF-C193-4516-A6B2-6E1BF0CA4928}"/>
              </a:ext>
            </a:extLst>
          </p:cNvPr>
          <p:cNvSpPr txBox="1">
            <a:spLocks noChangeArrowheads="1"/>
          </p:cNvSpPr>
          <p:nvPr/>
        </p:nvSpPr>
        <p:spPr bwMode="auto">
          <a:xfrm>
            <a:off x="6519924" y="1809860"/>
            <a:ext cx="4181352" cy="646331"/>
          </a:xfrm>
          <a:prstGeom prst="rect">
            <a:avLst/>
          </a:prstGeom>
          <a:noFill/>
          <a:ln w="9525">
            <a:noFill/>
            <a:miter lim="800000"/>
            <a:headEnd/>
            <a:tailEnd/>
          </a:ln>
        </p:spPr>
        <p:txBody>
          <a:bodyPr wrap="square">
            <a:spAutoFit/>
          </a:bodyPr>
          <a:lstStyle/>
          <a:p>
            <a:pPr lvl="0"/>
            <a:r>
              <a:rPr lang="ja-JP" altLang="en-US" sz="3600" b="1" dirty="0">
                <a:latin typeface="Meiryo" panose="020B0604030504040204" pitchFamily="34" charset="-128"/>
                <a:ea typeface="Meiryo" panose="020B0604030504040204" pitchFamily="34" charset="-128"/>
                <a:cs typeface="Meiryo UI" pitchFamily="34" charset="-128"/>
              </a:rPr>
              <a:t>感じたこと</a:t>
            </a:r>
            <a:endParaRPr lang="en-US" altLang="ko-KR" sz="3600" b="1" dirty="0">
              <a:latin typeface="Meiryo" panose="020B0604030504040204" pitchFamily="34" charset="-128"/>
              <a:ea typeface="Meiryo" panose="020B0604030504040204" pitchFamily="34" charset="-128"/>
              <a:cs typeface="Meiryo UI" pitchFamily="34" charset="-128"/>
            </a:endParaRPr>
          </a:p>
        </p:txBody>
      </p:sp>
      <p:sp>
        <p:nvSpPr>
          <p:cNvPr id="8" name="직사각형 7">
            <a:extLst>
              <a:ext uri="{FF2B5EF4-FFF2-40B4-BE49-F238E27FC236}">
                <a16:creationId xmlns:a16="http://schemas.microsoft.com/office/drawing/2014/main" id="{4E71D21B-394D-4CBF-96AE-FC3FEDAD778B}"/>
              </a:ext>
            </a:extLst>
          </p:cNvPr>
          <p:cNvSpPr/>
          <p:nvPr/>
        </p:nvSpPr>
        <p:spPr>
          <a:xfrm>
            <a:off x="3209333" y="1128663"/>
            <a:ext cx="3942106" cy="307777"/>
          </a:xfrm>
          <a:prstGeom prst="rect">
            <a:avLst/>
          </a:prstGeom>
        </p:spPr>
        <p:txBody>
          <a:bodyPr wrap="none">
            <a:spAutoFit/>
          </a:bodyPr>
          <a:lstStyle/>
          <a:p>
            <a:pPr algn="ctr"/>
            <a:r>
              <a:rPr lang="ja-JP" altLang="en-US" sz="1400" b="1" dirty="0">
                <a:solidFill>
                  <a:prstClr val="black">
                    <a:lumMod val="65000"/>
                    <a:lumOff val="35000"/>
                  </a:prstClr>
                </a:solidFill>
                <a:latin typeface="Meiryo UI" pitchFamily="34" charset="-128"/>
                <a:ea typeface="Meiryo UI" pitchFamily="34" charset="-128"/>
                <a:cs typeface="Meiryo UI" pitchFamily="34" charset="-128"/>
              </a:rPr>
              <a:t>① </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 DADUNG </a:t>
            </a:r>
            <a:r>
              <a:rPr lang="en-US" altLang="ko-KR" sz="1400" b="1" dirty="0" err="1">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DADUNG</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(6/6)</a:t>
            </a:r>
          </a:p>
        </p:txBody>
      </p:sp>
      <p:sp>
        <p:nvSpPr>
          <p:cNvPr id="6" name="TextBox 25">
            <a:extLst>
              <a:ext uri="{FF2B5EF4-FFF2-40B4-BE49-F238E27FC236}">
                <a16:creationId xmlns:a16="http://schemas.microsoft.com/office/drawing/2014/main" id="{B55B81EF-4EC9-4107-857B-6343D25E239B}"/>
              </a:ext>
            </a:extLst>
          </p:cNvPr>
          <p:cNvSpPr txBox="1">
            <a:spLocks noChangeArrowheads="1"/>
          </p:cNvSpPr>
          <p:nvPr/>
        </p:nvSpPr>
        <p:spPr bwMode="auto">
          <a:xfrm>
            <a:off x="6519924" y="2567577"/>
            <a:ext cx="5194773" cy="1785104"/>
          </a:xfrm>
          <a:prstGeom prst="rect">
            <a:avLst/>
          </a:prstGeom>
          <a:noFill/>
          <a:ln w="9525">
            <a:noFill/>
            <a:miter lim="800000"/>
            <a:headEnd/>
            <a:tailEnd/>
          </a:ln>
        </p:spPr>
        <p:txBody>
          <a:bodyPr wrap="square">
            <a:spAutoFit/>
          </a:bodyPr>
          <a:lstStyle/>
          <a:p>
            <a:pPr lvl="0"/>
            <a:r>
              <a:rPr lang="en-US" altLang="ja-JP" dirty="0">
                <a:solidFill>
                  <a:prstClr val="black">
                    <a:lumMod val="65000"/>
                    <a:lumOff val="35000"/>
                  </a:prstClr>
                </a:solidFill>
                <a:latin typeface="Meiryo UI" pitchFamily="34" charset="-128"/>
                <a:ea typeface="Meiryo UI" pitchFamily="34" charset="-128"/>
                <a:cs typeface="Meiryo UI" pitchFamily="34" charset="-128"/>
              </a:rPr>
              <a:t>-</a:t>
            </a:r>
            <a:r>
              <a:rPr lang="ja-JP" altLang="en-US"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アプリを作る時もレイアウトの配置や文字フォントやデザインの色などによって、アプリが大きく変わりかねないんだということを知りアプリをもっとよく作るための多様な</a:t>
            </a:r>
            <a:r>
              <a:rPr lang="en-US" altLang="ja-JP"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Library</a:t>
            </a:r>
            <a:r>
              <a:rPr lang="ja-JP" altLang="en-US"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が存在し、</a:t>
            </a:r>
            <a:r>
              <a:rPr lang="en-US" altLang="ja-JP"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Library</a:t>
            </a:r>
            <a:r>
              <a:rPr lang="ja-JP" altLang="en-US"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を利用すると、多様なアプリを作ることができると自信を持つ経験でした</a:t>
            </a:r>
            <a:r>
              <a:rPr lang="ja-JP" altLang="en-US" sz="2000"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a:t>
            </a:r>
            <a:endParaRPr lang="en-US" altLang="ja-JP"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endParaRPr>
          </a:p>
        </p:txBody>
      </p:sp>
      <p:sp>
        <p:nvSpPr>
          <p:cNvPr id="7" name="직사각형 6">
            <a:extLst>
              <a:ext uri="{FF2B5EF4-FFF2-40B4-BE49-F238E27FC236}">
                <a16:creationId xmlns:a16="http://schemas.microsoft.com/office/drawing/2014/main" id="{5525F442-B76C-4196-B65D-131BA125AAE2}"/>
              </a:ext>
            </a:extLst>
          </p:cNvPr>
          <p:cNvSpPr/>
          <p:nvPr/>
        </p:nvSpPr>
        <p:spPr>
          <a:xfrm>
            <a:off x="776536" y="2567577"/>
            <a:ext cx="4572000" cy="2308324"/>
          </a:xfrm>
          <a:prstGeom prst="rect">
            <a:avLst/>
          </a:prstGeom>
        </p:spPr>
        <p:txBody>
          <a:bodyPr>
            <a:spAutoFit/>
          </a:bodyPr>
          <a:lstStyle/>
          <a:p>
            <a:r>
              <a:rPr lang="en-US" altLang="ja-JP"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a:t>
            </a:r>
            <a:r>
              <a:rPr lang="ja-JP" altLang="en-US"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プロジェクトでグラフの作業をする時に</a:t>
            </a:r>
            <a:r>
              <a:rPr lang="en-US" altLang="ja-JP"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DB</a:t>
            </a:r>
            <a:r>
              <a:rPr lang="ja-JP" altLang="en-US"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の情報をアプリに適用する作業、そしてその情報をグラフに表示する作業がとても難しいでした。しかしアンドロイドで多くの</a:t>
            </a:r>
            <a:r>
              <a:rPr lang="en-US" altLang="ja-JP"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Library</a:t>
            </a:r>
            <a:r>
              <a:rPr lang="ja-JP" altLang="en-US"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を支援していて、</a:t>
            </a:r>
            <a:r>
              <a:rPr lang="en-US" altLang="ja-JP"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Picasso Library</a:t>
            </a:r>
            <a:r>
              <a:rPr lang="ja-JP" altLang="en-US"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や</a:t>
            </a:r>
            <a:r>
              <a:rPr lang="en-US" altLang="ja-JP" dirty="0" err="1">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HzGraphe</a:t>
            </a:r>
            <a:r>
              <a:rPr lang="en-US" altLang="ja-JP"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 Library</a:t>
            </a:r>
            <a:r>
              <a:rPr lang="ja-JP" altLang="en-US"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などを使ってプロフィールイメージやグラフの問題点を解決しました。</a:t>
            </a:r>
            <a:endParaRPr lang="ko-KR" altLang="en-US" dirty="0">
              <a:latin typeface="Meiryo" panose="020B0604030504040204" pitchFamily="34" charset="-128"/>
            </a:endParaRPr>
          </a:p>
        </p:txBody>
      </p:sp>
      <p:sp>
        <p:nvSpPr>
          <p:cNvPr id="9" name="TextBox 25">
            <a:extLst>
              <a:ext uri="{FF2B5EF4-FFF2-40B4-BE49-F238E27FC236}">
                <a16:creationId xmlns:a16="http://schemas.microsoft.com/office/drawing/2014/main" id="{1298818A-CFA3-49B0-875E-56867EE8CCB7}"/>
              </a:ext>
            </a:extLst>
          </p:cNvPr>
          <p:cNvSpPr txBox="1">
            <a:spLocks noChangeArrowheads="1"/>
          </p:cNvSpPr>
          <p:nvPr/>
        </p:nvSpPr>
        <p:spPr bwMode="auto">
          <a:xfrm>
            <a:off x="776536" y="1809860"/>
            <a:ext cx="5429275" cy="646331"/>
          </a:xfrm>
          <a:prstGeom prst="rect">
            <a:avLst/>
          </a:prstGeom>
          <a:noFill/>
          <a:ln w="9525">
            <a:noFill/>
            <a:miter lim="800000"/>
            <a:headEnd/>
            <a:tailEnd/>
          </a:ln>
        </p:spPr>
        <p:txBody>
          <a:bodyPr wrap="square">
            <a:spAutoFit/>
          </a:bodyPr>
          <a:lstStyle/>
          <a:p>
            <a:pPr lvl="0"/>
            <a:r>
              <a:rPr lang="ja-JP" altLang="en-US" sz="3600" b="1" dirty="0">
                <a:latin typeface="Meiryo UI" pitchFamily="34" charset="-128"/>
                <a:ea typeface="Meiryo UI" pitchFamily="34" charset="-128"/>
                <a:cs typeface="Meiryo UI" pitchFamily="34" charset="-128"/>
              </a:rPr>
              <a:t>難しかった点とその克服</a:t>
            </a:r>
            <a:endParaRPr lang="en-US" altLang="ko-KR" sz="3600" b="1" dirty="0">
              <a:latin typeface="Meiryo UI" pitchFamily="34" charset="-128"/>
              <a:ea typeface="Meiryo UI" pitchFamily="34" charset="-128"/>
              <a:cs typeface="Meiryo UI" pitchFamily="34" charset="-128"/>
            </a:endParaRPr>
          </a:p>
        </p:txBody>
      </p:sp>
    </p:spTree>
    <p:extLst>
      <p:ext uri="{BB962C8B-B14F-4D97-AF65-F5344CB8AC3E}">
        <p14:creationId xmlns:p14="http://schemas.microsoft.com/office/powerpoint/2010/main" val="895145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392215" y="1436440"/>
            <a:ext cx="2324091" cy="584775"/>
          </a:xfrm>
          <a:prstGeom prst="rect">
            <a:avLst/>
          </a:prstGeom>
        </p:spPr>
        <p:txBody>
          <a:bodyPr wrap="square">
            <a:spAutoFit/>
          </a:bodyPr>
          <a:lstStyle/>
          <a:p>
            <a:r>
              <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IoT</a:t>
            </a:r>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に挑戦</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Active Player</a:t>
            </a:r>
          </a:p>
        </p:txBody>
      </p:sp>
      <p:sp>
        <p:nvSpPr>
          <p:cNvPr id="35" name="직사각형 34"/>
          <p:cNvSpPr/>
          <p:nvPr/>
        </p:nvSpPr>
        <p:spPr>
          <a:xfrm>
            <a:off x="5460926" y="1128663"/>
            <a:ext cx="3794629" cy="307777"/>
          </a:xfrm>
          <a:prstGeom prst="rect">
            <a:avLst/>
          </a:prstGeom>
        </p:spPr>
        <p:txBody>
          <a:bodyPr wrap="none">
            <a:spAutoFit/>
          </a:bodyPr>
          <a:lstStyle/>
          <a:p>
            <a:pPr algn="ctr"/>
            <a:r>
              <a:rPr lang="ko-KR" altLang="en-US"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①</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PERSONAL PROJECT – Active Player(1/3)</a:t>
            </a:r>
          </a:p>
        </p:txBody>
      </p:sp>
      <p:sp>
        <p:nvSpPr>
          <p:cNvPr id="15" name="직사각형 14">
            <a:extLst>
              <a:ext uri="{FF2B5EF4-FFF2-40B4-BE49-F238E27FC236}">
                <a16:creationId xmlns:a16="http://schemas.microsoft.com/office/drawing/2014/main" id="{DC250D94-5FF3-4864-8C2A-69381DC231B8}"/>
              </a:ext>
            </a:extLst>
          </p:cNvPr>
          <p:cNvSpPr/>
          <p:nvPr/>
        </p:nvSpPr>
        <p:spPr>
          <a:xfrm>
            <a:off x="3688796" y="1864497"/>
            <a:ext cx="8031928" cy="3323987"/>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プロジェクト概要</a:t>
            </a:r>
            <a:endParaRPr lang="en-US" altLang="ja-JP"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運動化、クツ底にスイッチを取り付けてスイッチオン</a:t>
            </a:r>
            <a:r>
              <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オフの回数を把握してアプリの動作を制御</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6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panose="020B0604030504040204" pitchFamily="34" charset="-128"/>
              </a:rPr>
              <a:t>開発環境</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 習ってみなかった</a:t>
            </a:r>
            <a:r>
              <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Arduino</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及びハードウェアの挑戦、運動視簡単な動作で音楽アプリを制御</a:t>
            </a:r>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注目</a:t>
            </a:r>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の</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機能</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0.5</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秒内にスイッチが</a:t>
            </a:r>
            <a:r>
              <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2</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度の作動時再生</a:t>
            </a:r>
            <a:r>
              <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停止</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0.5</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秒内にスイッチが</a:t>
            </a:r>
            <a:r>
              <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3</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度の作動時次の音楽再生</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開発期間</a:t>
            </a:r>
            <a:endParaRPr lang="en-US" altLang="ja-JP"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-17. 8. 1~ 17. 10. 29</a:t>
            </a:r>
          </a:p>
          <a:p>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24" name="모서리가 둥근 직사각형 15">
            <a:extLst>
              <a:ext uri="{FF2B5EF4-FFF2-40B4-BE49-F238E27FC236}">
                <a16:creationId xmlns:a16="http://schemas.microsoft.com/office/drawing/2014/main" id="{42A0B1A7-6903-48EE-ACA5-74B97ABE724C}"/>
              </a:ext>
            </a:extLst>
          </p:cNvPr>
          <p:cNvSpPr/>
          <p:nvPr/>
        </p:nvSpPr>
        <p:spPr>
          <a:xfrm>
            <a:off x="274324" y="2587427"/>
            <a:ext cx="2408054" cy="2067700"/>
          </a:xfrm>
          <a:prstGeom prst="roundRect">
            <a:avLst/>
          </a:prstGeom>
          <a:noFill/>
          <a:ln w="63500">
            <a:solidFill>
              <a:srgbClr val="3334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Picture 12" descr="E:\사진\1 - 프로그래밍 사진\언어 로고\android_logo_500.jpg">
            <a:extLst>
              <a:ext uri="{FF2B5EF4-FFF2-40B4-BE49-F238E27FC236}">
                <a16:creationId xmlns:a16="http://schemas.microsoft.com/office/drawing/2014/main" id="{A50FEF16-A606-4027-B075-A5022D2EAEAC}"/>
              </a:ext>
            </a:extLst>
          </p:cNvPr>
          <p:cNvPicPr>
            <a:picLocks noChangeAspect="1" noChangeArrowheads="1"/>
          </p:cNvPicPr>
          <p:nvPr/>
        </p:nvPicPr>
        <p:blipFill>
          <a:blip r:embed="rId2" cstate="print"/>
          <a:srcRect/>
          <a:stretch>
            <a:fillRect/>
          </a:stretch>
        </p:blipFill>
        <p:spPr bwMode="auto">
          <a:xfrm>
            <a:off x="471276" y="2769409"/>
            <a:ext cx="815464" cy="775450"/>
          </a:xfrm>
          <a:prstGeom prst="rect">
            <a:avLst/>
          </a:prstGeom>
          <a:noFill/>
        </p:spPr>
      </p:pic>
      <p:pic>
        <p:nvPicPr>
          <p:cNvPr id="3074" name="Picture 2" descr="apache-tomcat-install">
            <a:extLst>
              <a:ext uri="{FF2B5EF4-FFF2-40B4-BE49-F238E27FC236}">
                <a16:creationId xmlns:a16="http://schemas.microsoft.com/office/drawing/2014/main" id="{C5C23909-8EC8-4FC6-8418-921AEF3BFA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027" y="3007693"/>
            <a:ext cx="934600" cy="4498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mixedcode.com/Upload/Board/arduinotitle.jpg">
            <a:extLst>
              <a:ext uri="{FF2B5EF4-FFF2-40B4-BE49-F238E27FC236}">
                <a16:creationId xmlns:a16="http://schemas.microsoft.com/office/drawing/2014/main" id="{67290FEE-0FA3-43D7-8301-21A797A993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106" y="3782602"/>
            <a:ext cx="858634" cy="570188"/>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F8559ED6-1088-4ED2-B7CC-AF5A53DFB5D2}"/>
              </a:ext>
            </a:extLst>
          </p:cNvPr>
          <p:cNvSpPr/>
          <p:nvPr/>
        </p:nvSpPr>
        <p:spPr>
          <a:xfrm>
            <a:off x="392215" y="2306570"/>
            <a:ext cx="1969687" cy="523220"/>
          </a:xfrm>
          <a:prstGeom prst="rect">
            <a:avLst/>
          </a:prstGeom>
        </p:spPr>
        <p:txBody>
          <a:bodyPr wrap="square">
            <a:spAutoFit/>
          </a:bodyPr>
          <a:lstStyle/>
          <a:p>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開発環境</a:t>
            </a: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&amp;</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使用した技術</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Tree>
    <p:extLst>
      <p:ext uri="{BB962C8B-B14F-4D97-AF65-F5344CB8AC3E}">
        <p14:creationId xmlns:p14="http://schemas.microsoft.com/office/powerpoint/2010/main" val="2547779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392215" y="2306570"/>
            <a:ext cx="2324091" cy="4955203"/>
          </a:xfrm>
          <a:prstGeom prst="rect">
            <a:avLst/>
          </a:prstGeom>
        </p:spPr>
        <p:txBody>
          <a:bodyPr wrap="square">
            <a:spAutoFit/>
          </a:bodyPr>
          <a:lstStyle/>
          <a:p>
            <a:r>
              <a:rPr lang="ko-KR"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製作</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の</a:t>
            </a:r>
            <a:r>
              <a:rPr lang="ko-KR"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内容</a:t>
            </a:r>
          </a:p>
          <a:p>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rPr>
              <a:t>靴のしたにある</a:t>
            </a:r>
            <a:r>
              <a:rPr lang="en-US" altLang="ja-JP"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Arduino</a:t>
            </a:r>
            <a:r>
              <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rPr>
              <a:t>と携帯電話はブルートゥースで連結</a:t>
            </a:r>
          </a:p>
          <a:p>
            <a:pPr marL="171450" indent="-171450">
              <a:buFontTx/>
              <a:buChar char="-"/>
            </a:pPr>
            <a:endPar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rPr>
              <a:t>親指の側にあるボタンを素早く</a:t>
            </a:r>
            <a:r>
              <a:rPr lang="en-US" altLang="ja-JP"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2</a:t>
            </a:r>
            <a:r>
              <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rPr>
              <a:t>回押した場合再生</a:t>
            </a:r>
            <a:r>
              <a:rPr lang="en-US" altLang="ja-JP"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a:t>
            </a:r>
            <a:r>
              <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rPr>
              <a:t>停止</a:t>
            </a:r>
          </a:p>
          <a:p>
            <a:pPr marL="171450" indent="-171450">
              <a:buFontTx/>
              <a:buChar char="-"/>
            </a:pPr>
            <a:endPar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rPr>
              <a:t>親指の側にあるボタンを素早く</a:t>
            </a:r>
            <a:r>
              <a:rPr lang="en-US" altLang="ja-JP"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3</a:t>
            </a:r>
            <a:r>
              <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rPr>
              <a:t>回押した場合次の曲再生</a:t>
            </a:r>
          </a:p>
          <a:p>
            <a:pPr marL="171450" indent="-171450">
              <a:buFontTx/>
              <a:buChar char="-"/>
            </a:pPr>
            <a:endPar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使用されたハードウェアはブルートゥースモジュールと</a:t>
            </a: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Arduino</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Ｍ</a:t>
            </a:r>
            <a:r>
              <a:rPr lang="en-US" altLang="ja-JP" sz="1200" b="1" dirty="0" err="1">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ini</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およびバッテリー製作</a:t>
            </a:r>
          </a:p>
          <a:p>
            <a:pPr marL="171450" indent="-171450">
              <a:buFontTx/>
              <a:buChar char="-"/>
            </a:pPr>
            <a:endPar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Meiryo" panose="020B0604030504040204" pitchFamily="34" charset="-128"/>
              </a:rPr>
              <a:t>アンドロイド音楽プレーヤー製作</a:t>
            </a: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15" name="직사각형 14">
            <a:extLst>
              <a:ext uri="{FF2B5EF4-FFF2-40B4-BE49-F238E27FC236}">
                <a16:creationId xmlns:a16="http://schemas.microsoft.com/office/drawing/2014/main" id="{DC250D94-5FF3-4864-8C2A-69381DC231B8}"/>
              </a:ext>
            </a:extLst>
          </p:cNvPr>
          <p:cNvSpPr/>
          <p:nvPr/>
        </p:nvSpPr>
        <p:spPr>
          <a:xfrm>
            <a:off x="3688796" y="1745747"/>
            <a:ext cx="7344706"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プロジェクト説明</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18" name="직사각형 17">
            <a:extLst>
              <a:ext uri="{FF2B5EF4-FFF2-40B4-BE49-F238E27FC236}">
                <a16:creationId xmlns:a16="http://schemas.microsoft.com/office/drawing/2014/main" id="{C37622B8-A60E-4827-8B8D-6D62B701C839}"/>
              </a:ext>
            </a:extLst>
          </p:cNvPr>
          <p:cNvSpPr/>
          <p:nvPr/>
        </p:nvSpPr>
        <p:spPr>
          <a:xfrm>
            <a:off x="5460926" y="1128663"/>
            <a:ext cx="3794629" cy="307777"/>
          </a:xfrm>
          <a:prstGeom prst="rect">
            <a:avLst/>
          </a:prstGeom>
        </p:spPr>
        <p:txBody>
          <a:bodyPr wrap="none">
            <a:spAutoFit/>
          </a:bodyPr>
          <a:lstStyle/>
          <a:p>
            <a:pPr algn="ctr"/>
            <a:r>
              <a:rPr lang="ko-KR" altLang="en-US"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①</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PERSONAL PROJECT – Active Player(2/3)</a:t>
            </a:r>
          </a:p>
        </p:txBody>
      </p:sp>
      <p:pic>
        <p:nvPicPr>
          <p:cNvPr id="28" name="그림 27">
            <a:extLst>
              <a:ext uri="{FF2B5EF4-FFF2-40B4-BE49-F238E27FC236}">
                <a16:creationId xmlns:a16="http://schemas.microsoft.com/office/drawing/2014/main" id="{F231A888-D5C9-4EBA-BA13-73FF5764F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6585" y="2151911"/>
            <a:ext cx="1964852" cy="3493066"/>
          </a:xfrm>
          <a:prstGeom prst="rect">
            <a:avLst/>
          </a:prstGeom>
        </p:spPr>
      </p:pic>
      <p:pic>
        <p:nvPicPr>
          <p:cNvPr id="29" name="그림 28">
            <a:extLst>
              <a:ext uri="{FF2B5EF4-FFF2-40B4-BE49-F238E27FC236}">
                <a16:creationId xmlns:a16="http://schemas.microsoft.com/office/drawing/2014/main" id="{DB14E2E6-C39F-4B22-A6E9-636A6A5995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8404" y="2166638"/>
            <a:ext cx="1929682" cy="3430546"/>
          </a:xfrm>
          <a:prstGeom prst="rect">
            <a:avLst/>
          </a:prstGeom>
        </p:spPr>
      </p:pic>
      <p:sp>
        <p:nvSpPr>
          <p:cNvPr id="11" name="TextBox 10">
            <a:extLst>
              <a:ext uri="{FF2B5EF4-FFF2-40B4-BE49-F238E27FC236}">
                <a16:creationId xmlns:a16="http://schemas.microsoft.com/office/drawing/2014/main" id="{C2E782BC-D4BC-4BD7-AA03-032A3954FCBE}"/>
              </a:ext>
            </a:extLst>
          </p:cNvPr>
          <p:cNvSpPr txBox="1"/>
          <p:nvPr/>
        </p:nvSpPr>
        <p:spPr>
          <a:xfrm>
            <a:off x="4565199" y="5881864"/>
            <a:ext cx="2727624" cy="338554"/>
          </a:xfrm>
          <a:prstGeom prst="rect">
            <a:avLst/>
          </a:prstGeom>
          <a:noFill/>
        </p:spPr>
        <p:txBody>
          <a:bodyPr wrap="square" rtlCol="0">
            <a:spAutoFit/>
          </a:bodyPr>
          <a:lstStyle/>
          <a:p>
            <a:pPr algn="ctr"/>
            <a:r>
              <a:rPr lang="en-US" altLang="ja-JP" sz="1600" b="1" dirty="0">
                <a:latin typeface="Meiryo" panose="020B0604030504040204" pitchFamily="34" charset="-128"/>
                <a:ea typeface="Meiryo" panose="020B0604030504040204" pitchFamily="34" charset="-128"/>
              </a:rPr>
              <a:t>Arduino</a:t>
            </a:r>
            <a:r>
              <a:rPr lang="ja-JP" altLang="en-US" sz="1600" b="1" dirty="0">
                <a:latin typeface="Meiryo" panose="020B0604030504040204" pitchFamily="34" charset="-128"/>
                <a:ea typeface="Meiryo" panose="020B0604030504040204" pitchFamily="34" charset="-128"/>
              </a:rPr>
              <a:t>のシューズ</a:t>
            </a:r>
            <a:endParaRPr lang="ko-KR" altLang="en-US" sz="1600" b="1" dirty="0">
              <a:latin typeface="Meiryo" panose="020B0604030504040204" pitchFamily="34" charset="-128"/>
              <a:ea typeface="나눔바른고딕" panose="020B0603020101020101" pitchFamily="50" charset="-127"/>
            </a:endParaRPr>
          </a:p>
        </p:txBody>
      </p:sp>
      <p:sp>
        <p:nvSpPr>
          <p:cNvPr id="12" name="TextBox 11">
            <a:extLst>
              <a:ext uri="{FF2B5EF4-FFF2-40B4-BE49-F238E27FC236}">
                <a16:creationId xmlns:a16="http://schemas.microsoft.com/office/drawing/2014/main" id="{1871488F-9EAE-4EB6-85BB-7E66DF0BE02C}"/>
              </a:ext>
            </a:extLst>
          </p:cNvPr>
          <p:cNvSpPr txBox="1"/>
          <p:nvPr/>
        </p:nvSpPr>
        <p:spPr>
          <a:xfrm>
            <a:off x="8305878" y="5881864"/>
            <a:ext cx="2727624" cy="338554"/>
          </a:xfrm>
          <a:prstGeom prst="rect">
            <a:avLst/>
          </a:prstGeom>
          <a:noFill/>
        </p:spPr>
        <p:txBody>
          <a:bodyPr wrap="square" rtlCol="0">
            <a:spAutoFit/>
          </a:bodyPr>
          <a:lstStyle/>
          <a:p>
            <a:pPr algn="ctr"/>
            <a:r>
              <a:rPr lang="en-US" altLang="ja-JP" sz="1600" b="1" dirty="0">
                <a:latin typeface="Meiryo" panose="020B0604030504040204" pitchFamily="34" charset="-128"/>
                <a:ea typeface="Meiryo" panose="020B0604030504040204" pitchFamily="34" charset="-128"/>
              </a:rPr>
              <a:t>Arduino</a:t>
            </a:r>
            <a:r>
              <a:rPr lang="ja-JP" altLang="en-US" sz="1600" b="1" dirty="0">
                <a:latin typeface="Meiryo" panose="020B0604030504040204" pitchFamily="34" charset="-128"/>
                <a:ea typeface="Meiryo" panose="020B0604030504040204" pitchFamily="34" charset="-128"/>
              </a:rPr>
              <a:t>連動音楽アプリ</a:t>
            </a:r>
            <a:endParaRPr lang="ko-KR" altLang="en-US" sz="1600" b="1" dirty="0">
              <a:latin typeface="Meiryo" panose="020B0604030504040204" pitchFamily="34" charset="-128"/>
              <a:ea typeface="나눔바른고딕" panose="020B0603020101020101" pitchFamily="50" charset="-127"/>
            </a:endParaRPr>
          </a:p>
        </p:txBody>
      </p:sp>
      <p:sp>
        <p:nvSpPr>
          <p:cNvPr id="13" name="직사각형 12">
            <a:extLst>
              <a:ext uri="{FF2B5EF4-FFF2-40B4-BE49-F238E27FC236}">
                <a16:creationId xmlns:a16="http://schemas.microsoft.com/office/drawing/2014/main" id="{58DD777D-968C-4E07-83F6-318AFA08895B}"/>
              </a:ext>
            </a:extLst>
          </p:cNvPr>
          <p:cNvSpPr/>
          <p:nvPr/>
        </p:nvSpPr>
        <p:spPr>
          <a:xfrm>
            <a:off x="392215" y="1436440"/>
            <a:ext cx="2324091" cy="584775"/>
          </a:xfrm>
          <a:prstGeom prst="rect">
            <a:avLst/>
          </a:prstGeom>
        </p:spPr>
        <p:txBody>
          <a:bodyPr wrap="square">
            <a:spAutoFit/>
          </a:bodyPr>
          <a:lstStyle/>
          <a:p>
            <a:r>
              <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IoT</a:t>
            </a:r>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に挑戦</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Active Player</a:t>
            </a:r>
          </a:p>
        </p:txBody>
      </p:sp>
    </p:spTree>
    <p:extLst>
      <p:ext uri="{BB962C8B-B14F-4D97-AF65-F5344CB8AC3E}">
        <p14:creationId xmlns:p14="http://schemas.microsoft.com/office/powerpoint/2010/main" val="4090808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5">
            <a:extLst>
              <a:ext uri="{FF2B5EF4-FFF2-40B4-BE49-F238E27FC236}">
                <a16:creationId xmlns:a16="http://schemas.microsoft.com/office/drawing/2014/main" id="{E28DCDBF-C193-4516-A6B2-6E1BF0CA4928}"/>
              </a:ext>
            </a:extLst>
          </p:cNvPr>
          <p:cNvSpPr txBox="1">
            <a:spLocks noChangeArrowheads="1"/>
          </p:cNvSpPr>
          <p:nvPr/>
        </p:nvSpPr>
        <p:spPr bwMode="auto">
          <a:xfrm>
            <a:off x="6519924" y="1809860"/>
            <a:ext cx="4181352" cy="646331"/>
          </a:xfrm>
          <a:prstGeom prst="rect">
            <a:avLst/>
          </a:prstGeom>
          <a:noFill/>
          <a:ln w="9525">
            <a:noFill/>
            <a:miter lim="800000"/>
            <a:headEnd/>
            <a:tailEnd/>
          </a:ln>
        </p:spPr>
        <p:txBody>
          <a:bodyPr wrap="square">
            <a:spAutoFit/>
          </a:bodyPr>
          <a:lstStyle/>
          <a:p>
            <a:pPr lvl="0"/>
            <a:r>
              <a:rPr lang="ja-JP" altLang="en-US" sz="3600" b="1" dirty="0">
                <a:latin typeface="Meiryo" panose="020B0604030504040204" pitchFamily="34" charset="-128"/>
                <a:ea typeface="Meiryo" panose="020B0604030504040204" pitchFamily="34" charset="-128"/>
                <a:cs typeface="Meiryo UI" pitchFamily="34" charset="-128"/>
              </a:rPr>
              <a:t>感じたこと</a:t>
            </a:r>
            <a:endParaRPr lang="en-US" altLang="ko-KR" sz="3600" b="1" dirty="0">
              <a:latin typeface="Meiryo" panose="020B0604030504040204" pitchFamily="34" charset="-128"/>
              <a:ea typeface="Meiryo" panose="020B0604030504040204" pitchFamily="34" charset="-128"/>
              <a:cs typeface="Meiryo UI" pitchFamily="34" charset="-128"/>
            </a:endParaRPr>
          </a:p>
        </p:txBody>
      </p:sp>
      <p:sp>
        <p:nvSpPr>
          <p:cNvPr id="8" name="직사각형 7">
            <a:extLst>
              <a:ext uri="{FF2B5EF4-FFF2-40B4-BE49-F238E27FC236}">
                <a16:creationId xmlns:a16="http://schemas.microsoft.com/office/drawing/2014/main" id="{4E71D21B-394D-4CBF-96AE-FC3FEDAD778B}"/>
              </a:ext>
            </a:extLst>
          </p:cNvPr>
          <p:cNvSpPr/>
          <p:nvPr/>
        </p:nvSpPr>
        <p:spPr>
          <a:xfrm>
            <a:off x="3271850" y="1128663"/>
            <a:ext cx="3817071" cy="307777"/>
          </a:xfrm>
          <a:prstGeom prst="rect">
            <a:avLst/>
          </a:prstGeom>
        </p:spPr>
        <p:txBody>
          <a:bodyPr wrap="none">
            <a:spAutoFit/>
          </a:bodyPr>
          <a:lstStyle/>
          <a:p>
            <a:pPr algn="ctr"/>
            <a:r>
              <a:rPr lang="ja-JP" altLang="en-US" sz="1400" b="1" dirty="0">
                <a:solidFill>
                  <a:prstClr val="black">
                    <a:lumMod val="65000"/>
                    <a:lumOff val="35000"/>
                  </a:prstClr>
                </a:solidFill>
                <a:latin typeface="Meiryo UI" pitchFamily="34" charset="-128"/>
                <a:ea typeface="Meiryo UI" pitchFamily="34" charset="-128"/>
                <a:cs typeface="Meiryo UI" pitchFamily="34" charset="-128"/>
              </a:rPr>
              <a:t>① </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PERSONAL PROJECT - Active Player(3/3)</a:t>
            </a:r>
          </a:p>
        </p:txBody>
      </p:sp>
      <p:sp>
        <p:nvSpPr>
          <p:cNvPr id="6" name="TextBox 25">
            <a:extLst>
              <a:ext uri="{FF2B5EF4-FFF2-40B4-BE49-F238E27FC236}">
                <a16:creationId xmlns:a16="http://schemas.microsoft.com/office/drawing/2014/main" id="{B55B81EF-4EC9-4107-857B-6343D25E239B}"/>
              </a:ext>
            </a:extLst>
          </p:cNvPr>
          <p:cNvSpPr txBox="1">
            <a:spLocks noChangeArrowheads="1"/>
          </p:cNvSpPr>
          <p:nvPr/>
        </p:nvSpPr>
        <p:spPr bwMode="auto">
          <a:xfrm>
            <a:off x="6519924" y="2567577"/>
            <a:ext cx="5194773" cy="1785104"/>
          </a:xfrm>
          <a:prstGeom prst="rect">
            <a:avLst/>
          </a:prstGeom>
          <a:noFill/>
          <a:ln w="9525">
            <a:noFill/>
            <a:miter lim="800000"/>
            <a:headEnd/>
            <a:tailEnd/>
          </a:ln>
        </p:spPr>
        <p:txBody>
          <a:bodyPr wrap="square">
            <a:spAutoFit/>
          </a:bodyPr>
          <a:lstStyle/>
          <a:p>
            <a:pPr lvl="0"/>
            <a:r>
              <a:rPr lang="en-US" altLang="ko-KR" sz="2000" dirty="0">
                <a:solidFill>
                  <a:prstClr val="black">
                    <a:lumMod val="65000"/>
                    <a:lumOff val="35000"/>
                  </a:prstClr>
                </a:solidFill>
                <a:latin typeface="Meiryo UI" pitchFamily="34" charset="-128"/>
                <a:ea typeface="Meiryo UI" pitchFamily="34" charset="-128"/>
                <a:cs typeface="Meiryo UI" pitchFamily="34" charset="-128"/>
              </a:rPr>
              <a:t>-</a:t>
            </a:r>
            <a:r>
              <a:rPr lang="ko-KR" altLang="en-US" sz="2000" dirty="0">
                <a:solidFill>
                  <a:prstClr val="black">
                    <a:lumMod val="65000"/>
                    <a:lumOff val="35000"/>
                  </a:prstClr>
                </a:solidFill>
                <a:latin typeface="Meiryo UI" pitchFamily="34" charset="-128"/>
                <a:ea typeface="Meiryo UI" pitchFamily="34" charset="-128"/>
                <a:cs typeface="Meiryo UI" pitchFamily="34" charset="-128"/>
              </a:rPr>
              <a:t> </a:t>
            </a:r>
            <a:r>
              <a:rPr lang="ja-JP" altLang="en-US" dirty="0">
                <a:solidFill>
                  <a:prstClr val="black">
                    <a:lumMod val="65000"/>
                    <a:lumOff val="35000"/>
                  </a:prstClr>
                </a:solidFill>
                <a:latin typeface="Meiryo UI" pitchFamily="34" charset="-128"/>
                <a:ea typeface="Meiryo UI" pitchFamily="34" charset="-128"/>
                <a:cs typeface="Meiryo UI" pitchFamily="34" charset="-128"/>
              </a:rPr>
              <a:t>個人プロジェクトをしながら本当に</a:t>
            </a:r>
            <a:r>
              <a:rPr lang="en-US" altLang="ja-JP" dirty="0">
                <a:solidFill>
                  <a:prstClr val="black">
                    <a:lumMod val="65000"/>
                    <a:lumOff val="35000"/>
                  </a:prstClr>
                </a:solidFill>
                <a:latin typeface="Meiryo UI" pitchFamily="34" charset="-128"/>
                <a:ea typeface="Meiryo UI" pitchFamily="34" charset="-128"/>
                <a:cs typeface="Meiryo UI" pitchFamily="34" charset="-128"/>
              </a:rPr>
              <a:t>Arduino</a:t>
            </a:r>
            <a:r>
              <a:rPr lang="ja-JP" altLang="en-US" dirty="0">
                <a:solidFill>
                  <a:prstClr val="black">
                    <a:lumMod val="65000"/>
                    <a:lumOff val="35000"/>
                  </a:prstClr>
                </a:solidFill>
                <a:latin typeface="Meiryo UI" pitchFamily="34" charset="-128"/>
                <a:ea typeface="Meiryo UI" pitchFamily="34" charset="-128"/>
                <a:cs typeface="Meiryo UI" pitchFamily="34" charset="-128"/>
              </a:rPr>
              <a:t>には様々なセンサーが存在していることを分かるようになりました。それで様々なセンサーを利用すれば色んなことを作ることができるなと思いました。 </a:t>
            </a:r>
            <a:r>
              <a:rPr lang="en-US" altLang="ja-JP" dirty="0">
                <a:solidFill>
                  <a:prstClr val="black">
                    <a:lumMod val="65000"/>
                    <a:lumOff val="35000"/>
                  </a:prstClr>
                </a:solidFill>
                <a:latin typeface="Meiryo UI" pitchFamily="34" charset="-128"/>
                <a:ea typeface="Meiryo UI" pitchFamily="34" charset="-128"/>
                <a:cs typeface="Meiryo UI" pitchFamily="34" charset="-128"/>
              </a:rPr>
              <a:t>IoT</a:t>
            </a:r>
            <a:r>
              <a:rPr lang="ja-JP" altLang="en-US" dirty="0">
                <a:solidFill>
                  <a:prstClr val="black">
                    <a:lumMod val="65000"/>
                    <a:lumOff val="35000"/>
                  </a:prstClr>
                </a:solidFill>
                <a:latin typeface="Meiryo UI" pitchFamily="34" charset="-128"/>
                <a:ea typeface="Meiryo UI" pitchFamily="34" charset="-128"/>
                <a:cs typeface="Meiryo UI" pitchFamily="34" charset="-128"/>
              </a:rPr>
              <a:t>技術を使って未来にさまざまな方向から多くの人たちに必要とすることも作ることができると考えるようになりました。</a:t>
            </a:r>
            <a:endParaRPr lang="en-US" altLang="ja-JP" dirty="0">
              <a:solidFill>
                <a:prstClr val="black">
                  <a:lumMod val="65000"/>
                  <a:lumOff val="35000"/>
                </a:prstClr>
              </a:solidFill>
              <a:latin typeface="Meiryo UI" pitchFamily="34" charset="-128"/>
              <a:ea typeface="Meiryo UI" pitchFamily="34" charset="-128"/>
              <a:cs typeface="Meiryo UI" pitchFamily="34" charset="-128"/>
            </a:endParaRPr>
          </a:p>
        </p:txBody>
      </p:sp>
      <p:sp>
        <p:nvSpPr>
          <p:cNvPr id="7" name="직사각형 6">
            <a:extLst>
              <a:ext uri="{FF2B5EF4-FFF2-40B4-BE49-F238E27FC236}">
                <a16:creationId xmlns:a16="http://schemas.microsoft.com/office/drawing/2014/main" id="{5525F442-B76C-4196-B65D-131BA125AAE2}"/>
              </a:ext>
            </a:extLst>
          </p:cNvPr>
          <p:cNvSpPr/>
          <p:nvPr/>
        </p:nvSpPr>
        <p:spPr>
          <a:xfrm>
            <a:off x="776536" y="2567577"/>
            <a:ext cx="4572000" cy="1785104"/>
          </a:xfrm>
          <a:prstGeom prst="rect">
            <a:avLst/>
          </a:prstGeom>
        </p:spPr>
        <p:txBody>
          <a:bodyPr>
            <a:spAutoFit/>
          </a:bodyPr>
          <a:lstStyle/>
          <a:p>
            <a:pPr lvl="0"/>
            <a:r>
              <a:rPr lang="en-US" altLang="ja-JP" sz="2000" dirty="0">
                <a:solidFill>
                  <a:prstClr val="black">
                    <a:lumMod val="65000"/>
                    <a:lumOff val="35000"/>
                  </a:prstClr>
                </a:solidFill>
                <a:latin typeface="Meiryo UI" pitchFamily="34" charset="-128"/>
                <a:ea typeface="Meiryo UI" pitchFamily="34" charset="-128"/>
                <a:cs typeface="Meiryo UI" pitchFamily="34" charset="-128"/>
              </a:rPr>
              <a:t>-</a:t>
            </a:r>
            <a:r>
              <a:rPr lang="ja-JP" altLang="en-US" dirty="0">
                <a:solidFill>
                  <a:prstClr val="black">
                    <a:lumMod val="65000"/>
                    <a:lumOff val="35000"/>
                  </a:prstClr>
                </a:solidFill>
                <a:latin typeface="Meiryo UI" pitchFamily="34" charset="-128"/>
                <a:ea typeface="Meiryo UI" pitchFamily="34" charset="-128"/>
                <a:cs typeface="Meiryo UI" pitchFamily="34" charset="-128"/>
              </a:rPr>
              <a:t> </a:t>
            </a:r>
            <a:r>
              <a:rPr lang="en-US" altLang="ja-JP" dirty="0">
                <a:solidFill>
                  <a:prstClr val="black">
                    <a:lumMod val="65000"/>
                    <a:lumOff val="35000"/>
                  </a:prstClr>
                </a:solidFill>
                <a:latin typeface="Meiryo UI" pitchFamily="34" charset="-128"/>
                <a:ea typeface="Meiryo UI" pitchFamily="34" charset="-128"/>
                <a:cs typeface="Meiryo UI" pitchFamily="34" charset="-128"/>
              </a:rPr>
              <a:t>Arduino</a:t>
            </a:r>
            <a:r>
              <a:rPr lang="ja-JP" altLang="en-US" dirty="0">
                <a:solidFill>
                  <a:prstClr val="black">
                    <a:lumMod val="65000"/>
                    <a:lumOff val="35000"/>
                  </a:prstClr>
                </a:solidFill>
                <a:latin typeface="Meiryo UI" pitchFamily="34" charset="-128"/>
                <a:ea typeface="Meiryo UI" pitchFamily="34" charset="-128"/>
                <a:cs typeface="Meiryo UI" pitchFamily="34" charset="-128"/>
              </a:rPr>
              <a:t>を使って初めて作りました。それでハードウェアに対する理解度が足りなかったです。 それで</a:t>
            </a:r>
            <a:r>
              <a:rPr lang="en-US" altLang="ja-JP" dirty="0">
                <a:solidFill>
                  <a:prstClr val="black">
                    <a:lumMod val="65000"/>
                    <a:lumOff val="35000"/>
                  </a:prstClr>
                </a:solidFill>
                <a:latin typeface="Meiryo UI" pitchFamily="34" charset="-128"/>
                <a:ea typeface="Meiryo UI" pitchFamily="34" charset="-128"/>
                <a:cs typeface="Meiryo UI" pitchFamily="34" charset="-128"/>
              </a:rPr>
              <a:t>Arduino</a:t>
            </a:r>
            <a:r>
              <a:rPr lang="ja-JP" altLang="en-US" dirty="0">
                <a:solidFill>
                  <a:prstClr val="black">
                    <a:lumMod val="65000"/>
                    <a:lumOff val="35000"/>
                  </a:prstClr>
                </a:solidFill>
                <a:latin typeface="Meiryo UI" pitchFamily="34" charset="-128"/>
                <a:ea typeface="Meiryo UI" pitchFamily="34" charset="-128"/>
                <a:cs typeface="Meiryo UI" pitchFamily="34" charset="-128"/>
              </a:rPr>
              <a:t>に対して勉強もしたし部品の情報も勉強しました。 そうして</a:t>
            </a:r>
            <a:r>
              <a:rPr lang="en-US" altLang="ja-JP" dirty="0">
                <a:solidFill>
                  <a:prstClr val="black">
                    <a:lumMod val="65000"/>
                    <a:lumOff val="35000"/>
                  </a:prstClr>
                </a:solidFill>
                <a:latin typeface="Meiryo UI" pitchFamily="34" charset="-128"/>
                <a:ea typeface="Meiryo UI" pitchFamily="34" charset="-128"/>
                <a:cs typeface="Meiryo UI" pitchFamily="34" charset="-128"/>
              </a:rPr>
              <a:t>Arduino</a:t>
            </a:r>
            <a:r>
              <a:rPr lang="ja-JP" altLang="en-US" dirty="0">
                <a:solidFill>
                  <a:prstClr val="black">
                    <a:lumMod val="65000"/>
                    <a:lumOff val="35000"/>
                  </a:prstClr>
                </a:solidFill>
                <a:latin typeface="Meiryo UI" pitchFamily="34" charset="-128"/>
                <a:ea typeface="Meiryo UI" pitchFamily="34" charset="-128"/>
                <a:cs typeface="Meiryo UI" pitchFamily="34" charset="-128"/>
              </a:rPr>
              <a:t>にボタンとブルートゥースモジュールを連結させることを成功してプロジェクトを完成することができました</a:t>
            </a:r>
            <a:endParaRPr lang="en-US" altLang="ja-JP" sz="2000" dirty="0">
              <a:solidFill>
                <a:prstClr val="black">
                  <a:lumMod val="65000"/>
                  <a:lumOff val="35000"/>
                </a:prstClr>
              </a:solidFill>
              <a:latin typeface="Meiryo UI" pitchFamily="34" charset="-128"/>
              <a:ea typeface="Meiryo UI" pitchFamily="34" charset="-128"/>
              <a:cs typeface="Meiryo UI" pitchFamily="34" charset="-128"/>
            </a:endParaRPr>
          </a:p>
        </p:txBody>
      </p:sp>
      <p:sp>
        <p:nvSpPr>
          <p:cNvPr id="9" name="TextBox 25">
            <a:extLst>
              <a:ext uri="{FF2B5EF4-FFF2-40B4-BE49-F238E27FC236}">
                <a16:creationId xmlns:a16="http://schemas.microsoft.com/office/drawing/2014/main" id="{7B8CA100-6A30-4E10-AE21-8731D1AE0038}"/>
              </a:ext>
            </a:extLst>
          </p:cNvPr>
          <p:cNvSpPr txBox="1">
            <a:spLocks noChangeArrowheads="1"/>
          </p:cNvSpPr>
          <p:nvPr/>
        </p:nvSpPr>
        <p:spPr bwMode="auto">
          <a:xfrm>
            <a:off x="776536" y="1809860"/>
            <a:ext cx="5429275" cy="646331"/>
          </a:xfrm>
          <a:prstGeom prst="rect">
            <a:avLst/>
          </a:prstGeom>
          <a:noFill/>
          <a:ln w="9525">
            <a:noFill/>
            <a:miter lim="800000"/>
            <a:headEnd/>
            <a:tailEnd/>
          </a:ln>
        </p:spPr>
        <p:txBody>
          <a:bodyPr wrap="square">
            <a:spAutoFit/>
          </a:bodyPr>
          <a:lstStyle/>
          <a:p>
            <a:pPr lvl="0"/>
            <a:r>
              <a:rPr lang="ja-JP" altLang="en-US" sz="3600" b="1" dirty="0">
                <a:latin typeface="Meiryo UI" pitchFamily="34" charset="-128"/>
                <a:ea typeface="Meiryo UI" pitchFamily="34" charset="-128"/>
                <a:cs typeface="Meiryo UI" pitchFamily="34" charset="-128"/>
              </a:rPr>
              <a:t>難しかった点とその克服</a:t>
            </a:r>
            <a:endParaRPr lang="en-US" altLang="ko-KR" sz="3600" b="1" dirty="0">
              <a:latin typeface="Meiryo UI" pitchFamily="34" charset="-128"/>
              <a:ea typeface="Meiryo UI" pitchFamily="34" charset="-128"/>
              <a:cs typeface="Meiryo UI" pitchFamily="34" charset="-128"/>
            </a:endParaRPr>
          </a:p>
        </p:txBody>
      </p:sp>
    </p:spTree>
    <p:extLst>
      <p:ext uri="{BB962C8B-B14F-4D97-AF65-F5344CB8AC3E}">
        <p14:creationId xmlns:p14="http://schemas.microsoft.com/office/powerpoint/2010/main" val="1574205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a:extLst>
              <a:ext uri="{FF2B5EF4-FFF2-40B4-BE49-F238E27FC236}">
                <a16:creationId xmlns:a16="http://schemas.microsoft.com/office/drawing/2014/main" id="{C26E9237-731B-4CF1-8003-604A031AF983}"/>
              </a:ext>
            </a:extLst>
          </p:cNvPr>
          <p:cNvGrpSpPr/>
          <p:nvPr/>
        </p:nvGrpSpPr>
        <p:grpSpPr>
          <a:xfrm>
            <a:off x="99139" y="120227"/>
            <a:ext cx="1932493" cy="315590"/>
            <a:chOff x="160147" y="1840624"/>
            <a:chExt cx="1485774" cy="315590"/>
          </a:xfrm>
          <a:solidFill>
            <a:schemeClr val="accent6"/>
          </a:solidFill>
        </p:grpSpPr>
        <p:sp>
          <p:nvSpPr>
            <p:cNvPr id="45" name="모서리가 둥근 직사각형 4">
              <a:extLst>
                <a:ext uri="{FF2B5EF4-FFF2-40B4-BE49-F238E27FC236}">
                  <a16:creationId xmlns:a16="http://schemas.microsoft.com/office/drawing/2014/main" id="{D5DE127A-84F9-44DF-87EB-1650A173B76C}"/>
                </a:ext>
              </a:extLst>
            </p:cNvPr>
            <p:cNvSpPr/>
            <p:nvPr/>
          </p:nvSpPr>
          <p:spPr>
            <a:xfrm>
              <a:off x="160147" y="1840624"/>
              <a:ext cx="1485774" cy="315590"/>
            </a:xfrm>
            <a:prstGeom prst="roundRect">
              <a:avLst>
                <a:gd name="adj" fmla="val 19231"/>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46" name="직사각형 45">
              <a:extLst>
                <a:ext uri="{FF2B5EF4-FFF2-40B4-BE49-F238E27FC236}">
                  <a16:creationId xmlns:a16="http://schemas.microsoft.com/office/drawing/2014/main" id="{711D2B35-C7D7-45F7-B566-B7FC68AAAC24}"/>
                </a:ext>
              </a:extLst>
            </p:cNvPr>
            <p:cNvSpPr/>
            <p:nvPr/>
          </p:nvSpPr>
          <p:spPr>
            <a:xfrm>
              <a:off x="229357" y="1859920"/>
              <a:ext cx="1347363"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#4. My Dev Life</a:t>
              </a:r>
            </a:p>
          </p:txBody>
        </p:sp>
      </p:grpSp>
      <p:cxnSp>
        <p:nvCxnSpPr>
          <p:cNvPr id="71" name="직선 연결선 70">
            <a:extLst>
              <a:ext uri="{FF2B5EF4-FFF2-40B4-BE49-F238E27FC236}">
                <a16:creationId xmlns:a16="http://schemas.microsoft.com/office/drawing/2014/main" id="{E8F36161-4CED-4B1E-86AF-369CC598CA4B}"/>
              </a:ext>
            </a:extLst>
          </p:cNvPr>
          <p:cNvCxnSpPr>
            <a:cxnSpLocks/>
          </p:cNvCxnSpPr>
          <p:nvPr/>
        </p:nvCxnSpPr>
        <p:spPr>
          <a:xfrm>
            <a:off x="10262724" y="4443933"/>
            <a:ext cx="0" cy="311832"/>
          </a:xfrm>
          <a:prstGeom prst="line">
            <a:avLst/>
          </a:prstGeom>
          <a:ln w="635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D7EC07C-86AE-4DE8-83AB-26F3ADB3213C}"/>
              </a:ext>
            </a:extLst>
          </p:cNvPr>
          <p:cNvSpPr txBox="1"/>
          <p:nvPr/>
        </p:nvSpPr>
        <p:spPr>
          <a:xfrm>
            <a:off x="603149" y="1675295"/>
            <a:ext cx="2326782" cy="369332"/>
          </a:xfrm>
          <a:prstGeom prst="rect">
            <a:avLst/>
          </a:prstGeom>
          <a:noFill/>
        </p:spPr>
        <p:txBody>
          <a:bodyPr wrap="square" rtlCol="0">
            <a:spAutoFit/>
          </a:bodyPr>
          <a:lstStyle/>
          <a:p>
            <a:r>
              <a:rPr lang="en-US" altLang="ko-KR" b="1" dirty="0">
                <a:latin typeface="Meiryo" panose="020B0604030504040204" pitchFamily="34" charset="-128"/>
                <a:ea typeface="Meiryo" panose="020B0604030504040204" pitchFamily="34" charset="-128"/>
              </a:rPr>
              <a:t>IT</a:t>
            </a:r>
            <a:r>
              <a:rPr lang="ja-JP" altLang="en-US" b="1" dirty="0">
                <a:latin typeface="Meiryo" panose="020B0604030504040204" pitchFamily="34" charset="-128"/>
                <a:ea typeface="Meiryo" panose="020B0604030504040204" pitchFamily="34" charset="-128"/>
              </a:rPr>
              <a:t>の基本知識を積む</a:t>
            </a:r>
            <a:endParaRPr lang="ko-KR" altLang="en-US" b="1" dirty="0">
              <a:latin typeface="Meiryo" panose="020B0604030504040204" pitchFamily="34" charset="-128"/>
            </a:endParaRPr>
          </a:p>
        </p:txBody>
      </p:sp>
      <p:cxnSp>
        <p:nvCxnSpPr>
          <p:cNvPr id="73" name="직선 연결선 72">
            <a:extLst>
              <a:ext uri="{FF2B5EF4-FFF2-40B4-BE49-F238E27FC236}">
                <a16:creationId xmlns:a16="http://schemas.microsoft.com/office/drawing/2014/main" id="{F0A8DBD9-86D6-440C-8A56-D2687AD53521}"/>
              </a:ext>
            </a:extLst>
          </p:cNvPr>
          <p:cNvCxnSpPr>
            <a:cxnSpLocks/>
          </p:cNvCxnSpPr>
          <p:nvPr/>
        </p:nvCxnSpPr>
        <p:spPr>
          <a:xfrm>
            <a:off x="1650426" y="2044627"/>
            <a:ext cx="0" cy="319453"/>
          </a:xfrm>
          <a:prstGeom prst="line">
            <a:avLst/>
          </a:prstGeom>
          <a:ln w="635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B169887-DA58-49D9-AE0E-70A5AD836B07}"/>
              </a:ext>
            </a:extLst>
          </p:cNvPr>
          <p:cNvSpPr txBox="1"/>
          <p:nvPr/>
        </p:nvSpPr>
        <p:spPr>
          <a:xfrm>
            <a:off x="8772141" y="3936656"/>
            <a:ext cx="4588762"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rPr>
              <a:t>世界一流の</a:t>
            </a:r>
            <a:r>
              <a:rPr lang="en-US" altLang="ja-JP" b="1" dirty="0">
                <a:latin typeface="Meiryo" panose="020B0604030504040204" pitchFamily="34" charset="-128"/>
                <a:ea typeface="Meiryo" panose="020B0604030504040204" pitchFamily="34" charset="-128"/>
              </a:rPr>
              <a:t>IT</a:t>
            </a:r>
            <a:r>
              <a:rPr lang="ja-JP" altLang="en-US" b="1" dirty="0">
                <a:latin typeface="Meiryo" panose="020B0604030504040204" pitchFamily="34" charset="-128"/>
                <a:ea typeface="Meiryo" panose="020B0604030504040204" pitchFamily="34" charset="-128"/>
              </a:rPr>
              <a:t>エンジニア</a:t>
            </a:r>
            <a:endParaRPr lang="ko-KR" altLang="en-US" b="1" dirty="0">
              <a:latin typeface="Meiryo" panose="020B0604030504040204" pitchFamily="34" charset="-128"/>
            </a:endParaRPr>
          </a:p>
        </p:txBody>
      </p:sp>
      <p:sp>
        <p:nvSpPr>
          <p:cNvPr id="75" name="TextBox 74">
            <a:extLst>
              <a:ext uri="{FF2B5EF4-FFF2-40B4-BE49-F238E27FC236}">
                <a16:creationId xmlns:a16="http://schemas.microsoft.com/office/drawing/2014/main" id="{2F2CFDDB-9982-45AA-A5D7-FD4CE145E62E}"/>
              </a:ext>
            </a:extLst>
          </p:cNvPr>
          <p:cNvSpPr txBox="1"/>
          <p:nvPr/>
        </p:nvSpPr>
        <p:spPr>
          <a:xfrm>
            <a:off x="6574256" y="1613700"/>
            <a:ext cx="1349023"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rPr>
              <a:t>英語の勉強</a:t>
            </a:r>
            <a:endParaRPr lang="ko-KR" altLang="en-US" b="1" dirty="0">
              <a:latin typeface="Meiryo" panose="020B0604030504040204" pitchFamily="34" charset="-128"/>
            </a:endParaRPr>
          </a:p>
        </p:txBody>
      </p:sp>
      <p:cxnSp>
        <p:nvCxnSpPr>
          <p:cNvPr id="76" name="직선 연결선 75">
            <a:extLst>
              <a:ext uri="{FF2B5EF4-FFF2-40B4-BE49-F238E27FC236}">
                <a16:creationId xmlns:a16="http://schemas.microsoft.com/office/drawing/2014/main" id="{52F0F636-BF10-4CBD-85AA-B14B850CDA18}"/>
              </a:ext>
            </a:extLst>
          </p:cNvPr>
          <p:cNvCxnSpPr>
            <a:cxnSpLocks/>
          </p:cNvCxnSpPr>
          <p:nvPr/>
        </p:nvCxnSpPr>
        <p:spPr>
          <a:xfrm>
            <a:off x="7161320" y="2039403"/>
            <a:ext cx="0" cy="319453"/>
          </a:xfrm>
          <a:prstGeom prst="line">
            <a:avLst/>
          </a:prstGeom>
          <a:ln w="635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B664F28-55F2-4E3C-9979-D73A48D175B5}"/>
              </a:ext>
            </a:extLst>
          </p:cNvPr>
          <p:cNvSpPr txBox="1"/>
          <p:nvPr/>
        </p:nvSpPr>
        <p:spPr>
          <a:xfrm>
            <a:off x="3217867" y="1670071"/>
            <a:ext cx="1725367" cy="369332"/>
          </a:xfrm>
          <a:prstGeom prst="rect">
            <a:avLst/>
          </a:prstGeom>
          <a:noFill/>
        </p:spPr>
        <p:txBody>
          <a:bodyPr wrap="square" rtlCol="0">
            <a:spAutoFit/>
          </a:bodyPr>
          <a:lstStyle/>
          <a:p>
            <a:r>
              <a:rPr lang="ja-JP" altLang="en-US" b="1">
                <a:latin typeface="Meiryo" panose="020B0604030504040204" pitchFamily="34" charset="-128"/>
                <a:ea typeface="Meiryo" panose="020B0604030504040204" pitchFamily="34" charset="-128"/>
              </a:rPr>
              <a:t>新技術を学ぶ</a:t>
            </a:r>
            <a:endParaRPr lang="ko-KR" altLang="en-US" b="1" dirty="0">
              <a:latin typeface="Meiryo" panose="020B0604030504040204" pitchFamily="34" charset="-128"/>
            </a:endParaRPr>
          </a:p>
        </p:txBody>
      </p:sp>
      <p:cxnSp>
        <p:nvCxnSpPr>
          <p:cNvPr id="78" name="직선 연결선 77">
            <a:extLst>
              <a:ext uri="{FF2B5EF4-FFF2-40B4-BE49-F238E27FC236}">
                <a16:creationId xmlns:a16="http://schemas.microsoft.com/office/drawing/2014/main" id="{4353FBC3-4033-4D5C-8C5A-D6DB6E1D022E}"/>
              </a:ext>
            </a:extLst>
          </p:cNvPr>
          <p:cNvCxnSpPr>
            <a:cxnSpLocks/>
          </p:cNvCxnSpPr>
          <p:nvPr/>
        </p:nvCxnSpPr>
        <p:spPr>
          <a:xfrm>
            <a:off x="3966068" y="2044627"/>
            <a:ext cx="0" cy="319453"/>
          </a:xfrm>
          <a:prstGeom prst="line">
            <a:avLst/>
          </a:prstGeom>
          <a:ln w="635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52B3F2C-1CD2-455A-BCAB-855DA2178E2F}"/>
              </a:ext>
            </a:extLst>
          </p:cNvPr>
          <p:cNvSpPr txBox="1"/>
          <p:nvPr/>
        </p:nvSpPr>
        <p:spPr>
          <a:xfrm>
            <a:off x="9082654" y="1623602"/>
            <a:ext cx="1398451"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rPr>
              <a:t>企画を学ぶ</a:t>
            </a:r>
            <a:endParaRPr lang="ko-KR" altLang="en-US" b="1" dirty="0">
              <a:latin typeface="Meiryo" panose="020B0604030504040204" pitchFamily="34" charset="-128"/>
            </a:endParaRPr>
          </a:p>
        </p:txBody>
      </p:sp>
      <p:cxnSp>
        <p:nvCxnSpPr>
          <p:cNvPr id="80" name="직선 연결선 79">
            <a:extLst>
              <a:ext uri="{FF2B5EF4-FFF2-40B4-BE49-F238E27FC236}">
                <a16:creationId xmlns:a16="http://schemas.microsoft.com/office/drawing/2014/main" id="{D198F933-2224-4118-81CA-CA5990E3682C}"/>
              </a:ext>
            </a:extLst>
          </p:cNvPr>
          <p:cNvCxnSpPr>
            <a:cxnSpLocks/>
          </p:cNvCxnSpPr>
          <p:nvPr/>
        </p:nvCxnSpPr>
        <p:spPr>
          <a:xfrm>
            <a:off x="9781880" y="2039403"/>
            <a:ext cx="0" cy="319453"/>
          </a:xfrm>
          <a:prstGeom prst="line">
            <a:avLst/>
          </a:prstGeom>
          <a:ln w="635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ACF69C41-D6D3-4B7B-BA4F-2AF974E3FC99}"/>
              </a:ext>
            </a:extLst>
          </p:cNvPr>
          <p:cNvCxnSpPr>
            <a:cxnSpLocks/>
          </p:cNvCxnSpPr>
          <p:nvPr/>
        </p:nvCxnSpPr>
        <p:spPr>
          <a:xfrm>
            <a:off x="2215305" y="4432918"/>
            <a:ext cx="0" cy="319453"/>
          </a:xfrm>
          <a:prstGeom prst="line">
            <a:avLst/>
          </a:prstGeom>
          <a:ln w="635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6846D69-C039-4499-A054-35350EB67815}"/>
              </a:ext>
            </a:extLst>
          </p:cNvPr>
          <p:cNvSpPr txBox="1"/>
          <p:nvPr/>
        </p:nvSpPr>
        <p:spPr>
          <a:xfrm>
            <a:off x="4779742" y="3921328"/>
            <a:ext cx="3615919" cy="369332"/>
          </a:xfrm>
          <a:prstGeom prst="rect">
            <a:avLst/>
          </a:prstGeom>
          <a:noFill/>
        </p:spPr>
        <p:txBody>
          <a:bodyPr wrap="square" rtlCol="0">
            <a:spAutoFit/>
          </a:bodyPr>
          <a:lstStyle/>
          <a:p>
            <a:r>
              <a:rPr lang="ja-JP" altLang="en-US" b="1" dirty="0">
                <a:latin typeface="Meiryo" panose="020B0604030504040204" pitchFamily="34" charset="-128"/>
                <a:ea typeface="Meiryo" panose="020B0604030504040204" pitchFamily="34" charset="-128"/>
              </a:rPr>
              <a:t>世界規模のサービスを企画</a:t>
            </a:r>
            <a:endParaRPr lang="ko-KR" altLang="en-US" b="1" dirty="0">
              <a:latin typeface="Meiryo" panose="020B0604030504040204" pitchFamily="34" charset="-128"/>
            </a:endParaRPr>
          </a:p>
        </p:txBody>
      </p:sp>
      <p:cxnSp>
        <p:nvCxnSpPr>
          <p:cNvPr id="86" name="직선 연결선 85">
            <a:extLst>
              <a:ext uri="{FF2B5EF4-FFF2-40B4-BE49-F238E27FC236}">
                <a16:creationId xmlns:a16="http://schemas.microsoft.com/office/drawing/2014/main" id="{55F518E7-B2C1-4982-86A0-79746F793A22}"/>
              </a:ext>
            </a:extLst>
          </p:cNvPr>
          <p:cNvCxnSpPr>
            <a:cxnSpLocks/>
          </p:cNvCxnSpPr>
          <p:nvPr/>
        </p:nvCxnSpPr>
        <p:spPr>
          <a:xfrm>
            <a:off x="6247739" y="4416379"/>
            <a:ext cx="0" cy="319453"/>
          </a:xfrm>
          <a:prstGeom prst="line">
            <a:avLst/>
          </a:prstGeom>
          <a:ln w="635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776B5F0-4BAA-4524-97FD-01EAFE8D3013}"/>
              </a:ext>
            </a:extLst>
          </p:cNvPr>
          <p:cNvSpPr txBox="1"/>
          <p:nvPr/>
        </p:nvSpPr>
        <p:spPr>
          <a:xfrm>
            <a:off x="1287627" y="2587097"/>
            <a:ext cx="725598" cy="369332"/>
          </a:xfrm>
          <a:prstGeom prst="rect">
            <a:avLst/>
          </a:prstGeom>
          <a:noFill/>
        </p:spPr>
        <p:txBody>
          <a:bodyPr wrap="square" rtlCol="0">
            <a:spAutoFit/>
          </a:bodyPr>
          <a:lstStyle/>
          <a:p>
            <a:r>
              <a:rPr lang="en-US" altLang="ko-KR" b="1" dirty="0"/>
              <a:t>2018</a:t>
            </a:r>
            <a:endParaRPr lang="ko-KR" altLang="en-US" b="1" dirty="0"/>
          </a:p>
        </p:txBody>
      </p:sp>
      <p:sp>
        <p:nvSpPr>
          <p:cNvPr id="88" name="TextBox 87">
            <a:extLst>
              <a:ext uri="{FF2B5EF4-FFF2-40B4-BE49-F238E27FC236}">
                <a16:creationId xmlns:a16="http://schemas.microsoft.com/office/drawing/2014/main" id="{C3B5A047-BEB5-45F6-8AB4-B1B6CCD7FD34}"/>
              </a:ext>
            </a:extLst>
          </p:cNvPr>
          <p:cNvSpPr txBox="1"/>
          <p:nvPr/>
        </p:nvSpPr>
        <p:spPr>
          <a:xfrm>
            <a:off x="3586340" y="2569043"/>
            <a:ext cx="759456" cy="369332"/>
          </a:xfrm>
          <a:prstGeom prst="rect">
            <a:avLst/>
          </a:prstGeom>
          <a:noFill/>
        </p:spPr>
        <p:txBody>
          <a:bodyPr wrap="square" rtlCol="0">
            <a:spAutoFit/>
          </a:bodyPr>
          <a:lstStyle/>
          <a:p>
            <a:r>
              <a:rPr lang="en-US" altLang="ko-KR" b="1" dirty="0"/>
              <a:t>2019</a:t>
            </a:r>
            <a:endParaRPr lang="ko-KR" altLang="en-US" b="1" dirty="0"/>
          </a:p>
        </p:txBody>
      </p:sp>
      <p:sp>
        <p:nvSpPr>
          <p:cNvPr id="89" name="TextBox 88">
            <a:extLst>
              <a:ext uri="{FF2B5EF4-FFF2-40B4-BE49-F238E27FC236}">
                <a16:creationId xmlns:a16="http://schemas.microsoft.com/office/drawing/2014/main" id="{2F7AF0E1-5C51-485A-88F9-ADA3D2A16D0C}"/>
              </a:ext>
            </a:extLst>
          </p:cNvPr>
          <p:cNvSpPr txBox="1"/>
          <p:nvPr/>
        </p:nvSpPr>
        <p:spPr>
          <a:xfrm>
            <a:off x="6796177" y="2581914"/>
            <a:ext cx="730286" cy="369332"/>
          </a:xfrm>
          <a:prstGeom prst="rect">
            <a:avLst/>
          </a:prstGeom>
          <a:noFill/>
        </p:spPr>
        <p:txBody>
          <a:bodyPr wrap="square" rtlCol="0">
            <a:spAutoFit/>
          </a:bodyPr>
          <a:lstStyle/>
          <a:p>
            <a:r>
              <a:rPr lang="en-US" altLang="ko-KR" b="1" dirty="0"/>
              <a:t>2020</a:t>
            </a:r>
            <a:endParaRPr lang="ko-KR" altLang="en-US" b="1" dirty="0"/>
          </a:p>
        </p:txBody>
      </p:sp>
      <p:sp>
        <p:nvSpPr>
          <p:cNvPr id="90" name="TextBox 89">
            <a:extLst>
              <a:ext uri="{FF2B5EF4-FFF2-40B4-BE49-F238E27FC236}">
                <a16:creationId xmlns:a16="http://schemas.microsoft.com/office/drawing/2014/main" id="{14AAB984-B0A0-4D17-8D11-1CCA2CD4471B}"/>
              </a:ext>
            </a:extLst>
          </p:cNvPr>
          <p:cNvSpPr txBox="1"/>
          <p:nvPr/>
        </p:nvSpPr>
        <p:spPr>
          <a:xfrm>
            <a:off x="9416737" y="2553256"/>
            <a:ext cx="730286" cy="369332"/>
          </a:xfrm>
          <a:prstGeom prst="rect">
            <a:avLst/>
          </a:prstGeom>
          <a:noFill/>
        </p:spPr>
        <p:txBody>
          <a:bodyPr wrap="square" rtlCol="0">
            <a:spAutoFit/>
          </a:bodyPr>
          <a:lstStyle/>
          <a:p>
            <a:r>
              <a:rPr lang="en-US" altLang="ko-KR" b="1" dirty="0"/>
              <a:t>2022</a:t>
            </a:r>
            <a:endParaRPr lang="ko-KR" altLang="en-US" b="1" dirty="0"/>
          </a:p>
        </p:txBody>
      </p:sp>
      <p:sp>
        <p:nvSpPr>
          <p:cNvPr id="92" name="TextBox 91">
            <a:extLst>
              <a:ext uri="{FF2B5EF4-FFF2-40B4-BE49-F238E27FC236}">
                <a16:creationId xmlns:a16="http://schemas.microsoft.com/office/drawing/2014/main" id="{652CDCB1-3E65-4711-B3DC-113FFA435B4C}"/>
              </a:ext>
            </a:extLst>
          </p:cNvPr>
          <p:cNvSpPr txBox="1"/>
          <p:nvPr/>
        </p:nvSpPr>
        <p:spPr>
          <a:xfrm>
            <a:off x="1852506" y="4977869"/>
            <a:ext cx="725598" cy="369332"/>
          </a:xfrm>
          <a:prstGeom prst="rect">
            <a:avLst/>
          </a:prstGeom>
          <a:noFill/>
        </p:spPr>
        <p:txBody>
          <a:bodyPr wrap="square" rtlCol="0">
            <a:spAutoFit/>
          </a:bodyPr>
          <a:lstStyle/>
          <a:p>
            <a:r>
              <a:rPr lang="en-US" altLang="ko-KR" b="1" dirty="0"/>
              <a:t>2027</a:t>
            </a:r>
            <a:endParaRPr lang="ko-KR" altLang="en-US" b="1" dirty="0"/>
          </a:p>
        </p:txBody>
      </p:sp>
      <p:sp>
        <p:nvSpPr>
          <p:cNvPr id="93" name="TextBox 92">
            <a:extLst>
              <a:ext uri="{FF2B5EF4-FFF2-40B4-BE49-F238E27FC236}">
                <a16:creationId xmlns:a16="http://schemas.microsoft.com/office/drawing/2014/main" id="{B4B6CFDF-7563-470D-BC6D-41CEF265EB0A}"/>
              </a:ext>
            </a:extLst>
          </p:cNvPr>
          <p:cNvSpPr txBox="1"/>
          <p:nvPr/>
        </p:nvSpPr>
        <p:spPr>
          <a:xfrm>
            <a:off x="5892780" y="4977869"/>
            <a:ext cx="725598" cy="369332"/>
          </a:xfrm>
          <a:prstGeom prst="rect">
            <a:avLst/>
          </a:prstGeom>
          <a:noFill/>
        </p:spPr>
        <p:txBody>
          <a:bodyPr wrap="square" rtlCol="0">
            <a:spAutoFit/>
          </a:bodyPr>
          <a:lstStyle/>
          <a:p>
            <a:r>
              <a:rPr lang="en-US" altLang="ko-KR" b="1" dirty="0"/>
              <a:t>203</a:t>
            </a:r>
            <a:r>
              <a:rPr lang="en-US" altLang="ja-JP" b="1" dirty="0"/>
              <a:t>0</a:t>
            </a:r>
            <a:endParaRPr lang="ko-KR" altLang="en-US" b="1" dirty="0"/>
          </a:p>
        </p:txBody>
      </p:sp>
      <p:sp>
        <p:nvSpPr>
          <p:cNvPr id="94" name="TextBox 93">
            <a:extLst>
              <a:ext uri="{FF2B5EF4-FFF2-40B4-BE49-F238E27FC236}">
                <a16:creationId xmlns:a16="http://schemas.microsoft.com/office/drawing/2014/main" id="{A89328A9-C102-47C8-BBC8-192219A5996C}"/>
              </a:ext>
            </a:extLst>
          </p:cNvPr>
          <p:cNvSpPr txBox="1"/>
          <p:nvPr/>
        </p:nvSpPr>
        <p:spPr>
          <a:xfrm>
            <a:off x="9903465" y="5073830"/>
            <a:ext cx="725598" cy="369332"/>
          </a:xfrm>
          <a:prstGeom prst="rect">
            <a:avLst/>
          </a:prstGeom>
          <a:noFill/>
        </p:spPr>
        <p:txBody>
          <a:bodyPr wrap="square" rtlCol="0">
            <a:spAutoFit/>
          </a:bodyPr>
          <a:lstStyle/>
          <a:p>
            <a:r>
              <a:rPr lang="en-US" altLang="ko-KR" b="1" dirty="0"/>
              <a:t>2037</a:t>
            </a:r>
            <a:endParaRPr lang="ko-KR" altLang="en-US" b="1" dirty="0"/>
          </a:p>
        </p:txBody>
      </p:sp>
      <p:sp>
        <p:nvSpPr>
          <p:cNvPr id="95" name="직사각형 94">
            <a:extLst>
              <a:ext uri="{FF2B5EF4-FFF2-40B4-BE49-F238E27FC236}">
                <a16:creationId xmlns:a16="http://schemas.microsoft.com/office/drawing/2014/main" id="{15571441-CC96-431B-A3E0-11B6BACE2A85}"/>
              </a:ext>
            </a:extLst>
          </p:cNvPr>
          <p:cNvSpPr/>
          <p:nvPr/>
        </p:nvSpPr>
        <p:spPr>
          <a:xfrm>
            <a:off x="482939" y="2358541"/>
            <a:ext cx="11226120" cy="11063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직사각형 69">
            <a:extLst>
              <a:ext uri="{FF2B5EF4-FFF2-40B4-BE49-F238E27FC236}">
                <a16:creationId xmlns:a16="http://schemas.microsoft.com/office/drawing/2014/main" id="{1229706B-0294-46C8-A5C0-9CF2BC36DF3B}"/>
              </a:ext>
            </a:extLst>
          </p:cNvPr>
          <p:cNvSpPr/>
          <p:nvPr/>
        </p:nvSpPr>
        <p:spPr>
          <a:xfrm>
            <a:off x="482939" y="4758656"/>
            <a:ext cx="11226120" cy="11063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30">
            <a:extLst>
              <a:ext uri="{FF2B5EF4-FFF2-40B4-BE49-F238E27FC236}">
                <a16:creationId xmlns:a16="http://schemas.microsoft.com/office/drawing/2014/main" id="{E8857C39-B206-4066-8274-E3021893F473}"/>
              </a:ext>
            </a:extLst>
          </p:cNvPr>
          <p:cNvSpPr txBox="1"/>
          <p:nvPr/>
        </p:nvSpPr>
        <p:spPr>
          <a:xfrm>
            <a:off x="482939" y="3644748"/>
            <a:ext cx="3920324" cy="646331"/>
          </a:xfrm>
          <a:prstGeom prst="rect">
            <a:avLst/>
          </a:prstGeom>
          <a:noFill/>
        </p:spPr>
        <p:txBody>
          <a:bodyPr wrap="square" rtlCol="0">
            <a:spAutoFit/>
          </a:bodyPr>
          <a:lstStyle/>
          <a:p>
            <a:pPr algn="ctr"/>
            <a:r>
              <a:rPr lang="en-US" altLang="ja-JP" b="1" dirty="0">
                <a:latin typeface="Meiryo" panose="020B0604030504040204" pitchFamily="34" charset="-128"/>
                <a:ea typeface="Meiryo" panose="020B0604030504040204" pitchFamily="34" charset="-128"/>
              </a:rPr>
              <a:t>PM</a:t>
            </a:r>
            <a:r>
              <a:rPr lang="ja-JP" altLang="en-US" b="1" dirty="0">
                <a:latin typeface="Meiryo" panose="020B0604030504040204" pitchFamily="34" charset="-128"/>
                <a:ea typeface="Meiryo" panose="020B0604030504040204" pitchFamily="34" charset="-128"/>
              </a:rPr>
              <a:t>の立場で</a:t>
            </a:r>
            <a:endParaRPr lang="en-US" altLang="ja-JP" b="1" dirty="0">
              <a:latin typeface="Meiryo" panose="020B0604030504040204" pitchFamily="34" charset="-128"/>
              <a:ea typeface="Meiryo" panose="020B0604030504040204" pitchFamily="34" charset="-128"/>
            </a:endParaRPr>
          </a:p>
          <a:p>
            <a:r>
              <a:rPr lang="ja-JP" altLang="en-US" b="1" dirty="0">
                <a:latin typeface="Meiryo" panose="020B0604030504040204" pitchFamily="34" charset="-128"/>
                <a:ea typeface="Meiryo" panose="020B0604030504040204" pitchFamily="34" charset="-128"/>
              </a:rPr>
              <a:t>私のアイデアのプロジェクトをする</a:t>
            </a:r>
            <a:endParaRPr lang="ko-KR" altLang="en-US" b="1" dirty="0">
              <a:latin typeface="Meiryo" panose="020B0604030504040204" pitchFamily="34" charset="-128"/>
            </a:endParaRPr>
          </a:p>
        </p:txBody>
      </p:sp>
    </p:spTree>
    <p:extLst>
      <p:ext uri="{BB962C8B-B14F-4D97-AF65-F5344CB8AC3E}">
        <p14:creationId xmlns:p14="http://schemas.microsoft.com/office/powerpoint/2010/main" val="263686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029868" y="2103406"/>
            <a:ext cx="1932493" cy="315590"/>
            <a:chOff x="160147" y="1840624"/>
            <a:chExt cx="1485774" cy="315590"/>
          </a:xfrm>
        </p:grpSpPr>
        <p:sp>
          <p:nvSpPr>
            <p:cNvPr id="5" name="모서리가 둥근 직사각형 4"/>
            <p:cNvSpPr/>
            <p:nvPr/>
          </p:nvSpPr>
          <p:spPr>
            <a:xfrm>
              <a:off x="160147" y="1840624"/>
              <a:ext cx="1485774" cy="315590"/>
            </a:xfrm>
            <a:prstGeom prst="roundRect">
              <a:avLst>
                <a:gd name="adj" fmla="val 1923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 name="직사각형 5"/>
            <p:cNvSpPr/>
            <p:nvPr/>
          </p:nvSpPr>
          <p:spPr>
            <a:xfrm>
              <a:off x="319473" y="1859920"/>
              <a:ext cx="1167130" cy="276999"/>
            </a:xfrm>
            <a:prstGeom prst="rect">
              <a:avLst/>
            </a:prstGeom>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#1. PROFILE</a:t>
              </a:r>
            </a:p>
          </p:txBody>
        </p:sp>
      </p:grpSp>
      <p:grpSp>
        <p:nvGrpSpPr>
          <p:cNvPr id="7" name="그룹 6"/>
          <p:cNvGrpSpPr/>
          <p:nvPr/>
        </p:nvGrpSpPr>
        <p:grpSpPr>
          <a:xfrm>
            <a:off x="3689477" y="2103406"/>
            <a:ext cx="1932493" cy="315590"/>
            <a:chOff x="160147" y="1840624"/>
            <a:chExt cx="1485774" cy="315590"/>
          </a:xfrm>
        </p:grpSpPr>
        <p:sp>
          <p:nvSpPr>
            <p:cNvPr id="8" name="모서리가 둥근 직사각형 7"/>
            <p:cNvSpPr/>
            <p:nvPr/>
          </p:nvSpPr>
          <p:spPr>
            <a:xfrm>
              <a:off x="160147" y="1840624"/>
              <a:ext cx="1485774" cy="315590"/>
            </a:xfrm>
            <a:prstGeom prst="roundRect">
              <a:avLst>
                <a:gd name="adj" fmla="val 1923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9" name="직사각형 8"/>
            <p:cNvSpPr/>
            <p:nvPr/>
          </p:nvSpPr>
          <p:spPr>
            <a:xfrm>
              <a:off x="398963" y="1859920"/>
              <a:ext cx="1008144" cy="276999"/>
            </a:xfrm>
            <a:prstGeom prst="rect">
              <a:avLst/>
            </a:prstGeom>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#2. SKILL</a:t>
              </a:r>
            </a:p>
          </p:txBody>
        </p:sp>
      </p:grpSp>
      <p:grpSp>
        <p:nvGrpSpPr>
          <p:cNvPr id="10" name="그룹 9"/>
          <p:cNvGrpSpPr/>
          <p:nvPr/>
        </p:nvGrpSpPr>
        <p:grpSpPr>
          <a:xfrm>
            <a:off x="6321213" y="2103406"/>
            <a:ext cx="1932493" cy="315590"/>
            <a:chOff x="160147" y="1840624"/>
            <a:chExt cx="1485774" cy="315590"/>
          </a:xfrm>
        </p:grpSpPr>
        <p:sp>
          <p:nvSpPr>
            <p:cNvPr id="11" name="모서리가 둥근 직사각형 10"/>
            <p:cNvSpPr/>
            <p:nvPr/>
          </p:nvSpPr>
          <p:spPr>
            <a:xfrm>
              <a:off x="160147" y="1840624"/>
              <a:ext cx="1485774" cy="315590"/>
            </a:xfrm>
            <a:prstGeom prst="roundRect">
              <a:avLst>
                <a:gd name="adj" fmla="val 1923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 name="직사각형 11"/>
            <p:cNvSpPr/>
            <p:nvPr/>
          </p:nvSpPr>
          <p:spPr>
            <a:xfrm>
              <a:off x="302836" y="1859920"/>
              <a:ext cx="1200407" cy="276999"/>
            </a:xfrm>
            <a:prstGeom prst="rect">
              <a:avLst/>
            </a:prstGeom>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cxnSp>
        <p:nvCxnSpPr>
          <p:cNvPr id="32" name="직선 연결선 31"/>
          <p:cNvCxnSpPr/>
          <p:nvPr/>
        </p:nvCxnSpPr>
        <p:spPr>
          <a:xfrm>
            <a:off x="613869" y="1828801"/>
            <a:ext cx="7593898" cy="0"/>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57" name="그림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85" y="1148590"/>
            <a:ext cx="993734" cy="579170"/>
          </a:xfrm>
          <a:prstGeom prst="rect">
            <a:avLst/>
          </a:prstGeom>
        </p:spPr>
      </p:pic>
      <p:grpSp>
        <p:nvGrpSpPr>
          <p:cNvPr id="71" name="그룹 70">
            <a:extLst>
              <a:ext uri="{FF2B5EF4-FFF2-40B4-BE49-F238E27FC236}">
                <a16:creationId xmlns:a16="http://schemas.microsoft.com/office/drawing/2014/main" id="{B726C944-E226-4259-965A-8FE2F387B7AB}"/>
              </a:ext>
            </a:extLst>
          </p:cNvPr>
          <p:cNvGrpSpPr/>
          <p:nvPr/>
        </p:nvGrpSpPr>
        <p:grpSpPr>
          <a:xfrm>
            <a:off x="8980106" y="2103406"/>
            <a:ext cx="1932493" cy="315590"/>
            <a:chOff x="160147" y="1840624"/>
            <a:chExt cx="1485774" cy="315590"/>
          </a:xfrm>
        </p:grpSpPr>
        <p:sp>
          <p:nvSpPr>
            <p:cNvPr id="72" name="모서리가 둥근 직사각형 10">
              <a:extLst>
                <a:ext uri="{FF2B5EF4-FFF2-40B4-BE49-F238E27FC236}">
                  <a16:creationId xmlns:a16="http://schemas.microsoft.com/office/drawing/2014/main" id="{68B79903-2E29-41DF-B9CC-8CA3D27D5E11}"/>
                </a:ext>
              </a:extLst>
            </p:cNvPr>
            <p:cNvSpPr/>
            <p:nvPr/>
          </p:nvSpPr>
          <p:spPr>
            <a:xfrm>
              <a:off x="160147" y="1840624"/>
              <a:ext cx="1485774" cy="315590"/>
            </a:xfrm>
            <a:prstGeom prst="roundRect">
              <a:avLst>
                <a:gd name="adj" fmla="val 1923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73" name="직사각형 72">
              <a:extLst>
                <a:ext uri="{FF2B5EF4-FFF2-40B4-BE49-F238E27FC236}">
                  <a16:creationId xmlns:a16="http://schemas.microsoft.com/office/drawing/2014/main" id="{3E3EBBC1-EE83-4D6C-B36A-37B0C43A0C61}"/>
                </a:ext>
              </a:extLst>
            </p:cNvPr>
            <p:cNvSpPr/>
            <p:nvPr/>
          </p:nvSpPr>
          <p:spPr>
            <a:xfrm>
              <a:off x="229360" y="1859920"/>
              <a:ext cx="1347363" cy="276999"/>
            </a:xfrm>
            <a:prstGeom prst="rect">
              <a:avLst/>
            </a:prstGeom>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#4. My Dev Life</a:t>
              </a:r>
            </a:p>
          </p:txBody>
        </p:sp>
      </p:grpSp>
      <p:sp>
        <p:nvSpPr>
          <p:cNvPr id="117" name="자유형: 도형 116">
            <a:extLst>
              <a:ext uri="{FF2B5EF4-FFF2-40B4-BE49-F238E27FC236}">
                <a16:creationId xmlns:a16="http://schemas.microsoft.com/office/drawing/2014/main" id="{149322F4-5A5E-4477-83A6-FA5F309EDC34}"/>
              </a:ext>
            </a:extLst>
          </p:cNvPr>
          <p:cNvSpPr/>
          <p:nvPr/>
        </p:nvSpPr>
        <p:spPr>
          <a:xfrm>
            <a:off x="2938543" y="2823279"/>
            <a:ext cx="2915657" cy="2396954"/>
          </a:xfrm>
          <a:custGeom>
            <a:avLst/>
            <a:gdLst>
              <a:gd name="connsiteX0" fmla="*/ 1717180 w 2915657"/>
              <a:gd name="connsiteY0" fmla="*/ 0 h 2396954"/>
              <a:gd name="connsiteX1" fmla="*/ 2915657 w 2915657"/>
              <a:gd name="connsiteY1" fmla="*/ 1198477 h 2396954"/>
              <a:gd name="connsiteX2" fmla="*/ 1717180 w 2915657"/>
              <a:gd name="connsiteY2" fmla="*/ 2396954 h 2396954"/>
              <a:gd name="connsiteX3" fmla="*/ 792377 w 2915657"/>
              <a:gd name="connsiteY3" fmla="*/ 1960820 h 2396954"/>
              <a:gd name="connsiteX4" fmla="*/ 767396 w 2915657"/>
              <a:gd name="connsiteY4" fmla="*/ 1927414 h 2396954"/>
              <a:gd name="connsiteX5" fmla="*/ 750821 w 2915657"/>
              <a:gd name="connsiteY5" fmla="*/ 1912556 h 2396954"/>
              <a:gd name="connsiteX6" fmla="*/ 398093 w 2915657"/>
              <a:gd name="connsiteY6" fmla="*/ 1806760 h 2396954"/>
              <a:gd name="connsiteX7" fmla="*/ 27146 w 2915657"/>
              <a:gd name="connsiteY7" fmla="*/ 1926039 h 2396954"/>
              <a:gd name="connsiteX8" fmla="*/ 0 w 2915657"/>
              <a:gd name="connsiteY8" fmla="*/ 1951581 h 2396954"/>
              <a:gd name="connsiteX9" fmla="*/ 62084 w 2915657"/>
              <a:gd name="connsiteY9" fmla="*/ 1868557 h 2396954"/>
              <a:gd name="connsiteX10" fmla="*/ 266765 w 2915657"/>
              <a:gd name="connsiteY10" fmla="*/ 1198477 h 2396954"/>
              <a:gd name="connsiteX11" fmla="*/ 62084 w 2915657"/>
              <a:gd name="connsiteY11" fmla="*/ 528397 h 2396954"/>
              <a:gd name="connsiteX12" fmla="*/ 3 w 2915657"/>
              <a:gd name="connsiteY12" fmla="*/ 445377 h 2396954"/>
              <a:gd name="connsiteX13" fmla="*/ 27146 w 2915657"/>
              <a:gd name="connsiteY13" fmla="*/ 470916 h 2396954"/>
              <a:gd name="connsiteX14" fmla="*/ 398093 w 2915657"/>
              <a:gd name="connsiteY14" fmla="*/ 590195 h 2396954"/>
              <a:gd name="connsiteX15" fmla="*/ 750821 w 2915657"/>
              <a:gd name="connsiteY15" fmla="*/ 484400 h 2396954"/>
              <a:gd name="connsiteX16" fmla="*/ 767394 w 2915657"/>
              <a:gd name="connsiteY16" fmla="*/ 469543 h 2396954"/>
              <a:gd name="connsiteX17" fmla="*/ 792377 w 2915657"/>
              <a:gd name="connsiteY17" fmla="*/ 436134 h 2396954"/>
              <a:gd name="connsiteX18" fmla="*/ 1717180 w 2915657"/>
              <a:gd name="connsiteY18" fmla="*/ 0 h 239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5657" h="2396954">
                <a:moveTo>
                  <a:pt x="1717180" y="0"/>
                </a:moveTo>
                <a:cubicBezTo>
                  <a:pt x="2379081" y="0"/>
                  <a:pt x="2915657" y="536576"/>
                  <a:pt x="2915657" y="1198477"/>
                </a:cubicBezTo>
                <a:cubicBezTo>
                  <a:pt x="2915657" y="1860378"/>
                  <a:pt x="2379081" y="2396954"/>
                  <a:pt x="1717180" y="2396954"/>
                </a:cubicBezTo>
                <a:cubicBezTo>
                  <a:pt x="1344861" y="2396954"/>
                  <a:pt x="1012195" y="2227178"/>
                  <a:pt x="792377" y="1960820"/>
                </a:cubicBezTo>
                <a:lnTo>
                  <a:pt x="767396" y="1927414"/>
                </a:lnTo>
                <a:lnTo>
                  <a:pt x="750821" y="1912556"/>
                </a:lnTo>
                <a:cubicBezTo>
                  <a:pt x="657659" y="1846823"/>
                  <a:pt x="533903" y="1806760"/>
                  <a:pt x="398093" y="1806760"/>
                </a:cubicBezTo>
                <a:cubicBezTo>
                  <a:pt x="253230" y="1806760"/>
                  <a:pt x="122080" y="1852343"/>
                  <a:pt x="27146" y="1926039"/>
                </a:cubicBezTo>
                <a:lnTo>
                  <a:pt x="0" y="1951581"/>
                </a:lnTo>
                <a:lnTo>
                  <a:pt x="62084" y="1868557"/>
                </a:lnTo>
                <a:cubicBezTo>
                  <a:pt x="191309" y="1677279"/>
                  <a:pt x="266765" y="1446690"/>
                  <a:pt x="266765" y="1198477"/>
                </a:cubicBezTo>
                <a:cubicBezTo>
                  <a:pt x="266765" y="950264"/>
                  <a:pt x="191309" y="719675"/>
                  <a:pt x="62084" y="528397"/>
                </a:cubicBezTo>
                <a:lnTo>
                  <a:pt x="3" y="445377"/>
                </a:lnTo>
                <a:lnTo>
                  <a:pt x="27146" y="470916"/>
                </a:lnTo>
                <a:cubicBezTo>
                  <a:pt x="122080" y="544613"/>
                  <a:pt x="253230" y="590195"/>
                  <a:pt x="398093" y="590195"/>
                </a:cubicBezTo>
                <a:cubicBezTo>
                  <a:pt x="533903" y="590195"/>
                  <a:pt x="657659" y="550132"/>
                  <a:pt x="750821" y="484400"/>
                </a:cubicBezTo>
                <a:lnTo>
                  <a:pt x="767394" y="469543"/>
                </a:lnTo>
                <a:lnTo>
                  <a:pt x="792377" y="436134"/>
                </a:lnTo>
                <a:cubicBezTo>
                  <a:pt x="1012195" y="169776"/>
                  <a:pt x="1344861" y="0"/>
                  <a:pt x="171718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자유형: 도형 106">
            <a:extLst>
              <a:ext uri="{FF2B5EF4-FFF2-40B4-BE49-F238E27FC236}">
                <a16:creationId xmlns:a16="http://schemas.microsoft.com/office/drawing/2014/main" id="{A4B47A0F-4C7C-4070-AA41-6C809FCD0C34}"/>
              </a:ext>
            </a:extLst>
          </p:cNvPr>
          <p:cNvSpPr/>
          <p:nvPr/>
        </p:nvSpPr>
        <p:spPr>
          <a:xfrm>
            <a:off x="2838090" y="3169328"/>
            <a:ext cx="30031" cy="31994"/>
          </a:xfrm>
          <a:custGeom>
            <a:avLst/>
            <a:gdLst>
              <a:gd name="connsiteX0" fmla="*/ 0 w 30031"/>
              <a:gd name="connsiteY0" fmla="*/ 0 h 31994"/>
              <a:gd name="connsiteX1" fmla="*/ 7661 w 30031"/>
              <a:gd name="connsiteY1" fmla="*/ 0 h 31994"/>
              <a:gd name="connsiteX2" fmla="*/ 30031 w 30031"/>
              <a:gd name="connsiteY2" fmla="*/ 31994 h 31994"/>
              <a:gd name="connsiteX3" fmla="*/ 5476 w 30031"/>
              <a:gd name="connsiteY3" fmla="*/ 4977 h 31994"/>
              <a:gd name="connsiteX4" fmla="*/ 0 w 30031"/>
              <a:gd name="connsiteY4" fmla="*/ 0 h 31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1" h="31994">
                <a:moveTo>
                  <a:pt x="0" y="0"/>
                </a:moveTo>
                <a:lnTo>
                  <a:pt x="7661" y="0"/>
                </a:lnTo>
                <a:lnTo>
                  <a:pt x="30031" y="31994"/>
                </a:lnTo>
                <a:lnTo>
                  <a:pt x="5476" y="4977"/>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자유형: 도형 104">
            <a:extLst>
              <a:ext uri="{FF2B5EF4-FFF2-40B4-BE49-F238E27FC236}">
                <a16:creationId xmlns:a16="http://schemas.microsoft.com/office/drawing/2014/main" id="{F4E66EC2-DFC1-4661-A244-5C1548B8AA1C}"/>
              </a:ext>
            </a:extLst>
          </p:cNvPr>
          <p:cNvSpPr/>
          <p:nvPr/>
        </p:nvSpPr>
        <p:spPr>
          <a:xfrm>
            <a:off x="2868121" y="3201322"/>
            <a:ext cx="59709" cy="67334"/>
          </a:xfrm>
          <a:custGeom>
            <a:avLst/>
            <a:gdLst>
              <a:gd name="connsiteX0" fmla="*/ 0 w 59709"/>
              <a:gd name="connsiteY0" fmla="*/ 0 h 67334"/>
              <a:gd name="connsiteX1" fmla="*/ 52797 w 59709"/>
              <a:gd name="connsiteY1" fmla="*/ 58091 h 67334"/>
              <a:gd name="connsiteX2" fmla="*/ 59709 w 59709"/>
              <a:gd name="connsiteY2" fmla="*/ 67334 h 67334"/>
              <a:gd name="connsiteX3" fmla="*/ 22794 w 59709"/>
              <a:gd name="connsiteY3" fmla="*/ 32601 h 67334"/>
              <a:gd name="connsiteX4" fmla="*/ 0 w 59709"/>
              <a:gd name="connsiteY4" fmla="*/ 0 h 6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9" h="67334">
                <a:moveTo>
                  <a:pt x="0" y="0"/>
                </a:moveTo>
                <a:lnTo>
                  <a:pt x="52797" y="58091"/>
                </a:lnTo>
                <a:lnTo>
                  <a:pt x="59709" y="67334"/>
                </a:lnTo>
                <a:lnTo>
                  <a:pt x="22794" y="3260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자유형: 도형 103">
            <a:extLst>
              <a:ext uri="{FF2B5EF4-FFF2-40B4-BE49-F238E27FC236}">
                <a16:creationId xmlns:a16="http://schemas.microsoft.com/office/drawing/2014/main" id="{B8D7627E-437E-4AC7-B126-4450B202AE17}"/>
              </a:ext>
            </a:extLst>
          </p:cNvPr>
          <p:cNvSpPr/>
          <p:nvPr/>
        </p:nvSpPr>
        <p:spPr>
          <a:xfrm>
            <a:off x="2868124" y="4774860"/>
            <a:ext cx="59703" cy="67327"/>
          </a:xfrm>
          <a:custGeom>
            <a:avLst/>
            <a:gdLst>
              <a:gd name="connsiteX0" fmla="*/ 59703 w 59703"/>
              <a:gd name="connsiteY0" fmla="*/ 0 h 67327"/>
              <a:gd name="connsiteX1" fmla="*/ 52794 w 59703"/>
              <a:gd name="connsiteY1" fmla="*/ 9239 h 67327"/>
              <a:gd name="connsiteX2" fmla="*/ 0 w 59703"/>
              <a:gd name="connsiteY2" fmla="*/ 67327 h 67327"/>
              <a:gd name="connsiteX3" fmla="*/ 22791 w 59703"/>
              <a:gd name="connsiteY3" fmla="*/ 34730 h 67327"/>
              <a:gd name="connsiteX4" fmla="*/ 59703 w 59703"/>
              <a:gd name="connsiteY4" fmla="*/ 0 h 6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03" h="67327">
                <a:moveTo>
                  <a:pt x="59703" y="0"/>
                </a:moveTo>
                <a:lnTo>
                  <a:pt x="52794" y="9239"/>
                </a:lnTo>
                <a:lnTo>
                  <a:pt x="0" y="67327"/>
                </a:lnTo>
                <a:lnTo>
                  <a:pt x="22791" y="34730"/>
                </a:lnTo>
                <a:lnTo>
                  <a:pt x="59703"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자유형: 도형 102">
            <a:extLst>
              <a:ext uri="{FF2B5EF4-FFF2-40B4-BE49-F238E27FC236}">
                <a16:creationId xmlns:a16="http://schemas.microsoft.com/office/drawing/2014/main" id="{D29699C0-4925-40E5-917F-B9D1B798DB95}"/>
              </a:ext>
            </a:extLst>
          </p:cNvPr>
          <p:cNvSpPr/>
          <p:nvPr/>
        </p:nvSpPr>
        <p:spPr>
          <a:xfrm>
            <a:off x="2838467" y="4842187"/>
            <a:ext cx="29657" cy="31654"/>
          </a:xfrm>
          <a:custGeom>
            <a:avLst/>
            <a:gdLst>
              <a:gd name="connsiteX0" fmla="*/ 29657 w 29657"/>
              <a:gd name="connsiteY0" fmla="*/ 0 h 31654"/>
              <a:gd name="connsiteX1" fmla="*/ 7525 w 29657"/>
              <a:gd name="connsiteY1" fmla="*/ 31654 h 31654"/>
              <a:gd name="connsiteX2" fmla="*/ 0 w 29657"/>
              <a:gd name="connsiteY2" fmla="*/ 31654 h 31654"/>
              <a:gd name="connsiteX3" fmla="*/ 5099 w 29657"/>
              <a:gd name="connsiteY3" fmla="*/ 27020 h 31654"/>
              <a:gd name="connsiteX4" fmla="*/ 29657 w 29657"/>
              <a:gd name="connsiteY4" fmla="*/ 0 h 31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7" h="31654">
                <a:moveTo>
                  <a:pt x="29657" y="0"/>
                </a:moveTo>
                <a:lnTo>
                  <a:pt x="7525" y="31654"/>
                </a:lnTo>
                <a:lnTo>
                  <a:pt x="0" y="31654"/>
                </a:lnTo>
                <a:lnTo>
                  <a:pt x="5099" y="27020"/>
                </a:lnTo>
                <a:lnTo>
                  <a:pt x="29657"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타원 115">
            <a:extLst>
              <a:ext uri="{FF2B5EF4-FFF2-40B4-BE49-F238E27FC236}">
                <a16:creationId xmlns:a16="http://schemas.microsoft.com/office/drawing/2014/main" id="{1548F371-0254-45BC-8C0D-AA636E06B019}"/>
              </a:ext>
            </a:extLst>
          </p:cNvPr>
          <p:cNvSpPr/>
          <p:nvPr/>
        </p:nvSpPr>
        <p:spPr>
          <a:xfrm>
            <a:off x="822572" y="2823279"/>
            <a:ext cx="2396954" cy="2396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자유형: 도형 117">
            <a:extLst>
              <a:ext uri="{FF2B5EF4-FFF2-40B4-BE49-F238E27FC236}">
                <a16:creationId xmlns:a16="http://schemas.microsoft.com/office/drawing/2014/main" id="{369958CA-D07C-4D56-87D2-F058B99B899F}"/>
              </a:ext>
            </a:extLst>
          </p:cNvPr>
          <p:cNvSpPr/>
          <p:nvPr/>
        </p:nvSpPr>
        <p:spPr>
          <a:xfrm>
            <a:off x="5596422" y="2823279"/>
            <a:ext cx="2915657" cy="2396954"/>
          </a:xfrm>
          <a:custGeom>
            <a:avLst/>
            <a:gdLst>
              <a:gd name="connsiteX0" fmla="*/ 1717180 w 2915657"/>
              <a:gd name="connsiteY0" fmla="*/ 0 h 2396954"/>
              <a:gd name="connsiteX1" fmla="*/ 2915657 w 2915657"/>
              <a:gd name="connsiteY1" fmla="*/ 1198477 h 2396954"/>
              <a:gd name="connsiteX2" fmla="*/ 1717180 w 2915657"/>
              <a:gd name="connsiteY2" fmla="*/ 2396954 h 2396954"/>
              <a:gd name="connsiteX3" fmla="*/ 792377 w 2915657"/>
              <a:gd name="connsiteY3" fmla="*/ 1960820 h 2396954"/>
              <a:gd name="connsiteX4" fmla="*/ 767396 w 2915657"/>
              <a:gd name="connsiteY4" fmla="*/ 1927414 h 2396954"/>
              <a:gd name="connsiteX5" fmla="*/ 750821 w 2915657"/>
              <a:gd name="connsiteY5" fmla="*/ 1912556 h 2396954"/>
              <a:gd name="connsiteX6" fmla="*/ 398093 w 2915657"/>
              <a:gd name="connsiteY6" fmla="*/ 1806760 h 2396954"/>
              <a:gd name="connsiteX7" fmla="*/ 27146 w 2915657"/>
              <a:gd name="connsiteY7" fmla="*/ 1926039 h 2396954"/>
              <a:gd name="connsiteX8" fmla="*/ 0 w 2915657"/>
              <a:gd name="connsiteY8" fmla="*/ 1951581 h 2396954"/>
              <a:gd name="connsiteX9" fmla="*/ 62084 w 2915657"/>
              <a:gd name="connsiteY9" fmla="*/ 1868557 h 2396954"/>
              <a:gd name="connsiteX10" fmla="*/ 266765 w 2915657"/>
              <a:gd name="connsiteY10" fmla="*/ 1198477 h 2396954"/>
              <a:gd name="connsiteX11" fmla="*/ 62084 w 2915657"/>
              <a:gd name="connsiteY11" fmla="*/ 528397 h 2396954"/>
              <a:gd name="connsiteX12" fmla="*/ 3 w 2915657"/>
              <a:gd name="connsiteY12" fmla="*/ 445377 h 2396954"/>
              <a:gd name="connsiteX13" fmla="*/ 27146 w 2915657"/>
              <a:gd name="connsiteY13" fmla="*/ 470916 h 2396954"/>
              <a:gd name="connsiteX14" fmla="*/ 398093 w 2915657"/>
              <a:gd name="connsiteY14" fmla="*/ 590195 h 2396954"/>
              <a:gd name="connsiteX15" fmla="*/ 750821 w 2915657"/>
              <a:gd name="connsiteY15" fmla="*/ 484400 h 2396954"/>
              <a:gd name="connsiteX16" fmla="*/ 767394 w 2915657"/>
              <a:gd name="connsiteY16" fmla="*/ 469543 h 2396954"/>
              <a:gd name="connsiteX17" fmla="*/ 792377 w 2915657"/>
              <a:gd name="connsiteY17" fmla="*/ 436134 h 2396954"/>
              <a:gd name="connsiteX18" fmla="*/ 1717180 w 2915657"/>
              <a:gd name="connsiteY18" fmla="*/ 0 h 239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5657" h="2396954">
                <a:moveTo>
                  <a:pt x="1717180" y="0"/>
                </a:moveTo>
                <a:cubicBezTo>
                  <a:pt x="2379081" y="0"/>
                  <a:pt x="2915657" y="536576"/>
                  <a:pt x="2915657" y="1198477"/>
                </a:cubicBezTo>
                <a:cubicBezTo>
                  <a:pt x="2915657" y="1860378"/>
                  <a:pt x="2379081" y="2396954"/>
                  <a:pt x="1717180" y="2396954"/>
                </a:cubicBezTo>
                <a:cubicBezTo>
                  <a:pt x="1344861" y="2396954"/>
                  <a:pt x="1012195" y="2227178"/>
                  <a:pt x="792377" y="1960820"/>
                </a:cubicBezTo>
                <a:lnTo>
                  <a:pt x="767396" y="1927414"/>
                </a:lnTo>
                <a:lnTo>
                  <a:pt x="750821" y="1912556"/>
                </a:lnTo>
                <a:cubicBezTo>
                  <a:pt x="657659" y="1846823"/>
                  <a:pt x="533903" y="1806760"/>
                  <a:pt x="398093" y="1806760"/>
                </a:cubicBezTo>
                <a:cubicBezTo>
                  <a:pt x="253230" y="1806760"/>
                  <a:pt x="122080" y="1852343"/>
                  <a:pt x="27146" y="1926039"/>
                </a:cubicBezTo>
                <a:lnTo>
                  <a:pt x="0" y="1951581"/>
                </a:lnTo>
                <a:lnTo>
                  <a:pt x="62084" y="1868557"/>
                </a:lnTo>
                <a:cubicBezTo>
                  <a:pt x="191309" y="1677279"/>
                  <a:pt x="266765" y="1446690"/>
                  <a:pt x="266765" y="1198477"/>
                </a:cubicBezTo>
                <a:cubicBezTo>
                  <a:pt x="266765" y="950264"/>
                  <a:pt x="191309" y="719675"/>
                  <a:pt x="62084" y="528397"/>
                </a:cubicBezTo>
                <a:lnTo>
                  <a:pt x="3" y="445377"/>
                </a:lnTo>
                <a:lnTo>
                  <a:pt x="27146" y="470916"/>
                </a:lnTo>
                <a:cubicBezTo>
                  <a:pt x="122080" y="544613"/>
                  <a:pt x="253230" y="590195"/>
                  <a:pt x="398093" y="590195"/>
                </a:cubicBezTo>
                <a:cubicBezTo>
                  <a:pt x="533903" y="590195"/>
                  <a:pt x="657659" y="550132"/>
                  <a:pt x="750821" y="484400"/>
                </a:cubicBezTo>
                <a:lnTo>
                  <a:pt x="767394" y="469543"/>
                </a:lnTo>
                <a:lnTo>
                  <a:pt x="792377" y="436134"/>
                </a:lnTo>
                <a:cubicBezTo>
                  <a:pt x="1012195" y="169776"/>
                  <a:pt x="1344861" y="0"/>
                  <a:pt x="17171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9" name="자유형: 도형 118">
            <a:extLst>
              <a:ext uri="{FF2B5EF4-FFF2-40B4-BE49-F238E27FC236}">
                <a16:creationId xmlns:a16="http://schemas.microsoft.com/office/drawing/2014/main" id="{81F962DF-161E-48B8-B562-EC68C1C02E7A}"/>
              </a:ext>
            </a:extLst>
          </p:cNvPr>
          <p:cNvSpPr/>
          <p:nvPr/>
        </p:nvSpPr>
        <p:spPr>
          <a:xfrm>
            <a:off x="8231096" y="2823279"/>
            <a:ext cx="2915657" cy="2396954"/>
          </a:xfrm>
          <a:custGeom>
            <a:avLst/>
            <a:gdLst>
              <a:gd name="connsiteX0" fmla="*/ 1717180 w 2915657"/>
              <a:gd name="connsiteY0" fmla="*/ 0 h 2396954"/>
              <a:gd name="connsiteX1" fmla="*/ 2915657 w 2915657"/>
              <a:gd name="connsiteY1" fmla="*/ 1198477 h 2396954"/>
              <a:gd name="connsiteX2" fmla="*/ 1717180 w 2915657"/>
              <a:gd name="connsiteY2" fmla="*/ 2396954 h 2396954"/>
              <a:gd name="connsiteX3" fmla="*/ 792377 w 2915657"/>
              <a:gd name="connsiteY3" fmla="*/ 1960820 h 2396954"/>
              <a:gd name="connsiteX4" fmla="*/ 767396 w 2915657"/>
              <a:gd name="connsiteY4" fmla="*/ 1927414 h 2396954"/>
              <a:gd name="connsiteX5" fmla="*/ 750821 w 2915657"/>
              <a:gd name="connsiteY5" fmla="*/ 1912556 h 2396954"/>
              <a:gd name="connsiteX6" fmla="*/ 398093 w 2915657"/>
              <a:gd name="connsiteY6" fmla="*/ 1806760 h 2396954"/>
              <a:gd name="connsiteX7" fmla="*/ 27146 w 2915657"/>
              <a:gd name="connsiteY7" fmla="*/ 1926039 h 2396954"/>
              <a:gd name="connsiteX8" fmla="*/ 0 w 2915657"/>
              <a:gd name="connsiteY8" fmla="*/ 1951581 h 2396954"/>
              <a:gd name="connsiteX9" fmla="*/ 62084 w 2915657"/>
              <a:gd name="connsiteY9" fmla="*/ 1868557 h 2396954"/>
              <a:gd name="connsiteX10" fmla="*/ 266765 w 2915657"/>
              <a:gd name="connsiteY10" fmla="*/ 1198477 h 2396954"/>
              <a:gd name="connsiteX11" fmla="*/ 62084 w 2915657"/>
              <a:gd name="connsiteY11" fmla="*/ 528397 h 2396954"/>
              <a:gd name="connsiteX12" fmla="*/ 3 w 2915657"/>
              <a:gd name="connsiteY12" fmla="*/ 445377 h 2396954"/>
              <a:gd name="connsiteX13" fmla="*/ 27146 w 2915657"/>
              <a:gd name="connsiteY13" fmla="*/ 470916 h 2396954"/>
              <a:gd name="connsiteX14" fmla="*/ 398093 w 2915657"/>
              <a:gd name="connsiteY14" fmla="*/ 590195 h 2396954"/>
              <a:gd name="connsiteX15" fmla="*/ 750821 w 2915657"/>
              <a:gd name="connsiteY15" fmla="*/ 484400 h 2396954"/>
              <a:gd name="connsiteX16" fmla="*/ 767394 w 2915657"/>
              <a:gd name="connsiteY16" fmla="*/ 469543 h 2396954"/>
              <a:gd name="connsiteX17" fmla="*/ 792377 w 2915657"/>
              <a:gd name="connsiteY17" fmla="*/ 436134 h 2396954"/>
              <a:gd name="connsiteX18" fmla="*/ 1717180 w 2915657"/>
              <a:gd name="connsiteY18" fmla="*/ 0 h 239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5657" h="2396954">
                <a:moveTo>
                  <a:pt x="1717180" y="0"/>
                </a:moveTo>
                <a:cubicBezTo>
                  <a:pt x="2379081" y="0"/>
                  <a:pt x="2915657" y="536576"/>
                  <a:pt x="2915657" y="1198477"/>
                </a:cubicBezTo>
                <a:cubicBezTo>
                  <a:pt x="2915657" y="1860378"/>
                  <a:pt x="2379081" y="2396954"/>
                  <a:pt x="1717180" y="2396954"/>
                </a:cubicBezTo>
                <a:cubicBezTo>
                  <a:pt x="1344861" y="2396954"/>
                  <a:pt x="1012195" y="2227178"/>
                  <a:pt x="792377" y="1960820"/>
                </a:cubicBezTo>
                <a:lnTo>
                  <a:pt x="767396" y="1927414"/>
                </a:lnTo>
                <a:lnTo>
                  <a:pt x="750821" y="1912556"/>
                </a:lnTo>
                <a:cubicBezTo>
                  <a:pt x="657659" y="1846823"/>
                  <a:pt x="533903" y="1806760"/>
                  <a:pt x="398093" y="1806760"/>
                </a:cubicBezTo>
                <a:cubicBezTo>
                  <a:pt x="253230" y="1806760"/>
                  <a:pt x="122080" y="1852343"/>
                  <a:pt x="27146" y="1926039"/>
                </a:cubicBezTo>
                <a:lnTo>
                  <a:pt x="0" y="1951581"/>
                </a:lnTo>
                <a:lnTo>
                  <a:pt x="62084" y="1868557"/>
                </a:lnTo>
                <a:cubicBezTo>
                  <a:pt x="191309" y="1677279"/>
                  <a:pt x="266765" y="1446690"/>
                  <a:pt x="266765" y="1198477"/>
                </a:cubicBezTo>
                <a:cubicBezTo>
                  <a:pt x="266765" y="950264"/>
                  <a:pt x="191309" y="719675"/>
                  <a:pt x="62084" y="528397"/>
                </a:cubicBezTo>
                <a:lnTo>
                  <a:pt x="3" y="445377"/>
                </a:lnTo>
                <a:lnTo>
                  <a:pt x="27146" y="470916"/>
                </a:lnTo>
                <a:cubicBezTo>
                  <a:pt x="122080" y="544613"/>
                  <a:pt x="253230" y="590195"/>
                  <a:pt x="398093" y="590195"/>
                </a:cubicBezTo>
                <a:cubicBezTo>
                  <a:pt x="533903" y="590195"/>
                  <a:pt x="657659" y="550132"/>
                  <a:pt x="750821" y="484400"/>
                </a:cubicBezTo>
                <a:lnTo>
                  <a:pt x="767394" y="469543"/>
                </a:lnTo>
                <a:lnTo>
                  <a:pt x="792377" y="436134"/>
                </a:lnTo>
                <a:cubicBezTo>
                  <a:pt x="1012195" y="169776"/>
                  <a:pt x="1344861" y="0"/>
                  <a:pt x="171718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타원 121">
            <a:extLst>
              <a:ext uri="{FF2B5EF4-FFF2-40B4-BE49-F238E27FC236}">
                <a16:creationId xmlns:a16="http://schemas.microsoft.com/office/drawing/2014/main" id="{832CC0DE-F2D8-47CC-A46C-762380C21793}"/>
              </a:ext>
            </a:extLst>
          </p:cNvPr>
          <p:cNvSpPr/>
          <p:nvPr/>
        </p:nvSpPr>
        <p:spPr>
          <a:xfrm>
            <a:off x="990556" y="2971800"/>
            <a:ext cx="2095544" cy="2099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타원 122">
            <a:extLst>
              <a:ext uri="{FF2B5EF4-FFF2-40B4-BE49-F238E27FC236}">
                <a16:creationId xmlns:a16="http://schemas.microsoft.com/office/drawing/2014/main" id="{5CDA7F4B-2499-4A23-8CDB-1BEB4A5CD347}"/>
              </a:ext>
            </a:extLst>
          </p:cNvPr>
          <p:cNvSpPr/>
          <p:nvPr/>
        </p:nvSpPr>
        <p:spPr>
          <a:xfrm>
            <a:off x="3607951" y="2971800"/>
            <a:ext cx="2095544" cy="2099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타원 123">
            <a:extLst>
              <a:ext uri="{FF2B5EF4-FFF2-40B4-BE49-F238E27FC236}">
                <a16:creationId xmlns:a16="http://schemas.microsoft.com/office/drawing/2014/main" id="{DE58CF03-0BF5-450D-A345-8D1DDB7300EE}"/>
              </a:ext>
            </a:extLst>
          </p:cNvPr>
          <p:cNvSpPr/>
          <p:nvPr/>
        </p:nvSpPr>
        <p:spPr>
          <a:xfrm>
            <a:off x="6273915" y="2971800"/>
            <a:ext cx="2095544" cy="2099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타원 124">
            <a:extLst>
              <a:ext uri="{FF2B5EF4-FFF2-40B4-BE49-F238E27FC236}">
                <a16:creationId xmlns:a16="http://schemas.microsoft.com/office/drawing/2014/main" id="{ECF95955-E0E4-4467-B5EB-6A665E99C57F}"/>
              </a:ext>
            </a:extLst>
          </p:cNvPr>
          <p:cNvSpPr/>
          <p:nvPr/>
        </p:nvSpPr>
        <p:spPr>
          <a:xfrm>
            <a:off x="8908589" y="2971800"/>
            <a:ext cx="2095544" cy="2099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자유형: 도형 125">
            <a:extLst>
              <a:ext uri="{FF2B5EF4-FFF2-40B4-BE49-F238E27FC236}">
                <a16:creationId xmlns:a16="http://schemas.microsoft.com/office/drawing/2014/main" id="{4A91537C-D09A-485D-AD9A-AAC8A56F02FC}"/>
              </a:ext>
            </a:extLst>
          </p:cNvPr>
          <p:cNvSpPr/>
          <p:nvPr/>
        </p:nvSpPr>
        <p:spPr>
          <a:xfrm>
            <a:off x="5584820" y="2823279"/>
            <a:ext cx="2915657" cy="2396954"/>
          </a:xfrm>
          <a:custGeom>
            <a:avLst/>
            <a:gdLst>
              <a:gd name="connsiteX0" fmla="*/ 1717180 w 2915657"/>
              <a:gd name="connsiteY0" fmla="*/ 0 h 2396954"/>
              <a:gd name="connsiteX1" fmla="*/ 2915657 w 2915657"/>
              <a:gd name="connsiteY1" fmla="*/ 1198477 h 2396954"/>
              <a:gd name="connsiteX2" fmla="*/ 1717180 w 2915657"/>
              <a:gd name="connsiteY2" fmla="*/ 2396954 h 2396954"/>
              <a:gd name="connsiteX3" fmla="*/ 792377 w 2915657"/>
              <a:gd name="connsiteY3" fmla="*/ 1960820 h 2396954"/>
              <a:gd name="connsiteX4" fmla="*/ 767396 w 2915657"/>
              <a:gd name="connsiteY4" fmla="*/ 1927414 h 2396954"/>
              <a:gd name="connsiteX5" fmla="*/ 750821 w 2915657"/>
              <a:gd name="connsiteY5" fmla="*/ 1912556 h 2396954"/>
              <a:gd name="connsiteX6" fmla="*/ 398093 w 2915657"/>
              <a:gd name="connsiteY6" fmla="*/ 1806760 h 2396954"/>
              <a:gd name="connsiteX7" fmla="*/ 27146 w 2915657"/>
              <a:gd name="connsiteY7" fmla="*/ 1926039 h 2396954"/>
              <a:gd name="connsiteX8" fmla="*/ 0 w 2915657"/>
              <a:gd name="connsiteY8" fmla="*/ 1951581 h 2396954"/>
              <a:gd name="connsiteX9" fmla="*/ 62084 w 2915657"/>
              <a:gd name="connsiteY9" fmla="*/ 1868557 h 2396954"/>
              <a:gd name="connsiteX10" fmla="*/ 266765 w 2915657"/>
              <a:gd name="connsiteY10" fmla="*/ 1198477 h 2396954"/>
              <a:gd name="connsiteX11" fmla="*/ 62084 w 2915657"/>
              <a:gd name="connsiteY11" fmla="*/ 528397 h 2396954"/>
              <a:gd name="connsiteX12" fmla="*/ 3 w 2915657"/>
              <a:gd name="connsiteY12" fmla="*/ 445377 h 2396954"/>
              <a:gd name="connsiteX13" fmla="*/ 27146 w 2915657"/>
              <a:gd name="connsiteY13" fmla="*/ 470916 h 2396954"/>
              <a:gd name="connsiteX14" fmla="*/ 398093 w 2915657"/>
              <a:gd name="connsiteY14" fmla="*/ 590195 h 2396954"/>
              <a:gd name="connsiteX15" fmla="*/ 750821 w 2915657"/>
              <a:gd name="connsiteY15" fmla="*/ 484400 h 2396954"/>
              <a:gd name="connsiteX16" fmla="*/ 767394 w 2915657"/>
              <a:gd name="connsiteY16" fmla="*/ 469543 h 2396954"/>
              <a:gd name="connsiteX17" fmla="*/ 792377 w 2915657"/>
              <a:gd name="connsiteY17" fmla="*/ 436134 h 2396954"/>
              <a:gd name="connsiteX18" fmla="*/ 1717180 w 2915657"/>
              <a:gd name="connsiteY18" fmla="*/ 0 h 239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5657" h="2396954">
                <a:moveTo>
                  <a:pt x="1717180" y="0"/>
                </a:moveTo>
                <a:cubicBezTo>
                  <a:pt x="2379081" y="0"/>
                  <a:pt x="2915657" y="536576"/>
                  <a:pt x="2915657" y="1198477"/>
                </a:cubicBezTo>
                <a:cubicBezTo>
                  <a:pt x="2915657" y="1860378"/>
                  <a:pt x="2379081" y="2396954"/>
                  <a:pt x="1717180" y="2396954"/>
                </a:cubicBezTo>
                <a:cubicBezTo>
                  <a:pt x="1344861" y="2396954"/>
                  <a:pt x="1012195" y="2227178"/>
                  <a:pt x="792377" y="1960820"/>
                </a:cubicBezTo>
                <a:lnTo>
                  <a:pt x="767396" y="1927414"/>
                </a:lnTo>
                <a:lnTo>
                  <a:pt x="750821" y="1912556"/>
                </a:lnTo>
                <a:cubicBezTo>
                  <a:pt x="657659" y="1846823"/>
                  <a:pt x="533903" y="1806760"/>
                  <a:pt x="398093" y="1806760"/>
                </a:cubicBezTo>
                <a:cubicBezTo>
                  <a:pt x="253230" y="1806760"/>
                  <a:pt x="122080" y="1852343"/>
                  <a:pt x="27146" y="1926039"/>
                </a:cubicBezTo>
                <a:lnTo>
                  <a:pt x="0" y="1951581"/>
                </a:lnTo>
                <a:lnTo>
                  <a:pt x="62084" y="1868557"/>
                </a:lnTo>
                <a:cubicBezTo>
                  <a:pt x="191309" y="1677279"/>
                  <a:pt x="266765" y="1446690"/>
                  <a:pt x="266765" y="1198477"/>
                </a:cubicBezTo>
                <a:cubicBezTo>
                  <a:pt x="266765" y="950264"/>
                  <a:pt x="191309" y="719675"/>
                  <a:pt x="62084" y="528397"/>
                </a:cubicBezTo>
                <a:lnTo>
                  <a:pt x="3" y="445377"/>
                </a:lnTo>
                <a:lnTo>
                  <a:pt x="27146" y="470916"/>
                </a:lnTo>
                <a:cubicBezTo>
                  <a:pt x="122080" y="544613"/>
                  <a:pt x="253230" y="590195"/>
                  <a:pt x="398093" y="590195"/>
                </a:cubicBezTo>
                <a:cubicBezTo>
                  <a:pt x="533903" y="590195"/>
                  <a:pt x="657659" y="550132"/>
                  <a:pt x="750821" y="484400"/>
                </a:cubicBezTo>
                <a:lnTo>
                  <a:pt x="767394" y="469543"/>
                </a:lnTo>
                <a:lnTo>
                  <a:pt x="792377" y="436134"/>
                </a:lnTo>
                <a:cubicBezTo>
                  <a:pt x="1012195" y="169776"/>
                  <a:pt x="1344861" y="0"/>
                  <a:pt x="17171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7" name="타원 126">
            <a:extLst>
              <a:ext uri="{FF2B5EF4-FFF2-40B4-BE49-F238E27FC236}">
                <a16:creationId xmlns:a16="http://schemas.microsoft.com/office/drawing/2014/main" id="{CE4911CE-E623-45B3-9100-21C82C109089}"/>
              </a:ext>
            </a:extLst>
          </p:cNvPr>
          <p:cNvSpPr/>
          <p:nvPr/>
        </p:nvSpPr>
        <p:spPr>
          <a:xfrm>
            <a:off x="6262313" y="2971800"/>
            <a:ext cx="2095544" cy="2099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13" name="그림 1112">
            <a:extLst>
              <a:ext uri="{FF2B5EF4-FFF2-40B4-BE49-F238E27FC236}">
                <a16:creationId xmlns:a16="http://schemas.microsoft.com/office/drawing/2014/main" id="{6B6FD3C8-5B4F-4224-A2E1-B45DC72E07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8138" y="3169328"/>
            <a:ext cx="1525822" cy="1525822"/>
          </a:xfrm>
          <a:prstGeom prst="rect">
            <a:avLst/>
          </a:prstGeom>
        </p:spPr>
      </p:pic>
      <p:pic>
        <p:nvPicPr>
          <p:cNvPr id="1116" name="그림 1115">
            <a:extLst>
              <a:ext uri="{FF2B5EF4-FFF2-40B4-BE49-F238E27FC236}">
                <a16:creationId xmlns:a16="http://schemas.microsoft.com/office/drawing/2014/main" id="{6B1CAA1F-DAB2-4D07-8DDA-4D493C5E6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5665" y="3268656"/>
            <a:ext cx="1300116" cy="1300116"/>
          </a:xfrm>
          <a:prstGeom prst="rect">
            <a:avLst/>
          </a:prstGeom>
        </p:spPr>
      </p:pic>
      <p:pic>
        <p:nvPicPr>
          <p:cNvPr id="1118" name="그림 1117">
            <a:extLst>
              <a:ext uri="{FF2B5EF4-FFF2-40B4-BE49-F238E27FC236}">
                <a16:creationId xmlns:a16="http://schemas.microsoft.com/office/drawing/2014/main" id="{32A6CA8C-A157-40C6-9CDA-9711D6EF2F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5545" y="3256401"/>
            <a:ext cx="1324626" cy="1324626"/>
          </a:xfrm>
          <a:prstGeom prst="rect">
            <a:avLst/>
          </a:prstGeom>
        </p:spPr>
      </p:pic>
      <p:pic>
        <p:nvPicPr>
          <p:cNvPr id="192" name="그림 191">
            <a:extLst>
              <a:ext uri="{FF2B5EF4-FFF2-40B4-BE49-F238E27FC236}">
                <a16:creationId xmlns:a16="http://schemas.microsoft.com/office/drawing/2014/main" id="{6776B636-A774-4D4F-B3D1-9B9B66B9D9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0442" y="3252795"/>
            <a:ext cx="1331838" cy="1331838"/>
          </a:xfrm>
          <a:prstGeom prst="rect">
            <a:avLst/>
          </a:prstGeom>
        </p:spPr>
      </p:pic>
    </p:spTree>
    <p:extLst>
      <p:ext uri="{BB962C8B-B14F-4D97-AF65-F5344CB8AC3E}">
        <p14:creationId xmlns:p14="http://schemas.microsoft.com/office/powerpoint/2010/main" val="3859292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429435" y="1389528"/>
            <a:ext cx="7333130" cy="3980329"/>
          </a:xfrm>
          <a:prstGeom prst="rect">
            <a:avLst/>
          </a:prstGeom>
          <a:solidFill>
            <a:schemeClr val="bg1"/>
          </a:solidFill>
          <a:ln>
            <a:solidFill>
              <a:schemeClr val="bg1">
                <a:lumMod val="50000"/>
              </a:schemeClr>
            </a:solidFill>
          </a:ln>
          <a:effectLst>
            <a:outerShdw blurRad="190500" dist="215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p:nvPr/>
        </p:nvCxnSpPr>
        <p:spPr>
          <a:xfrm>
            <a:off x="5898926" y="3985110"/>
            <a:ext cx="394148" cy="0"/>
          </a:xfrm>
          <a:prstGeom prst="lin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직선 연결선 20"/>
          <p:cNvCxnSpPr/>
          <p:nvPr/>
        </p:nvCxnSpPr>
        <p:spPr>
          <a:xfrm flipH="1">
            <a:off x="2563905" y="1513266"/>
            <a:ext cx="879586" cy="879586"/>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p:cNvCxnSpPr/>
          <p:nvPr/>
        </p:nvCxnSpPr>
        <p:spPr>
          <a:xfrm flipH="1">
            <a:off x="8748509" y="4357530"/>
            <a:ext cx="879586" cy="879586"/>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그룹 24"/>
          <p:cNvGrpSpPr/>
          <p:nvPr/>
        </p:nvGrpSpPr>
        <p:grpSpPr>
          <a:xfrm>
            <a:off x="3793922" y="0"/>
            <a:ext cx="229377" cy="1441550"/>
            <a:chOff x="3793922" y="0"/>
            <a:chExt cx="229377" cy="1441550"/>
          </a:xfrm>
        </p:grpSpPr>
        <p:cxnSp>
          <p:nvCxnSpPr>
            <p:cNvPr id="16" name="직선 연결선 15"/>
            <p:cNvCxnSpPr/>
            <p:nvPr/>
          </p:nvCxnSpPr>
          <p:spPr>
            <a:xfrm>
              <a:off x="3899646" y="0"/>
              <a:ext cx="0" cy="12909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24" name="그림 23"/>
            <p:cNvPicPr>
              <a:picLocks noChangeAspect="1"/>
            </p:cNvPicPr>
            <p:nvPr/>
          </p:nvPicPr>
          <p:blipFill>
            <a:blip r:embed="rId2"/>
            <a:stretch>
              <a:fillRect/>
            </a:stretch>
          </p:blipFill>
          <p:spPr>
            <a:xfrm>
              <a:off x="3793922" y="1194529"/>
              <a:ext cx="229377" cy="247021"/>
            </a:xfrm>
            <a:prstGeom prst="rect">
              <a:avLst/>
            </a:prstGeom>
          </p:spPr>
        </p:pic>
      </p:grpSp>
      <p:grpSp>
        <p:nvGrpSpPr>
          <p:cNvPr id="26" name="그룹 25"/>
          <p:cNvGrpSpPr/>
          <p:nvPr/>
        </p:nvGrpSpPr>
        <p:grpSpPr>
          <a:xfrm>
            <a:off x="8162722" y="0"/>
            <a:ext cx="229377" cy="1441550"/>
            <a:chOff x="3793922" y="0"/>
            <a:chExt cx="229377" cy="1441550"/>
          </a:xfrm>
        </p:grpSpPr>
        <p:cxnSp>
          <p:nvCxnSpPr>
            <p:cNvPr id="27" name="직선 연결선 26"/>
            <p:cNvCxnSpPr/>
            <p:nvPr/>
          </p:nvCxnSpPr>
          <p:spPr>
            <a:xfrm>
              <a:off x="3899646" y="0"/>
              <a:ext cx="0" cy="1290918"/>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28" name="그림 27"/>
            <p:cNvPicPr>
              <a:picLocks noChangeAspect="1"/>
            </p:cNvPicPr>
            <p:nvPr/>
          </p:nvPicPr>
          <p:blipFill>
            <a:blip r:embed="rId2"/>
            <a:stretch>
              <a:fillRect/>
            </a:stretch>
          </p:blipFill>
          <p:spPr>
            <a:xfrm>
              <a:off x="3793922" y="1194529"/>
              <a:ext cx="229377" cy="247021"/>
            </a:xfrm>
            <a:prstGeom prst="rect">
              <a:avLst/>
            </a:prstGeom>
          </p:spPr>
        </p:pic>
      </p:grpSp>
      <p:sp>
        <p:nvSpPr>
          <p:cNvPr id="15" name="직사각형 14"/>
          <p:cNvSpPr/>
          <p:nvPr/>
        </p:nvSpPr>
        <p:spPr>
          <a:xfrm>
            <a:off x="0" y="0"/>
            <a:ext cx="12192000" cy="685800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C5B911E4-CD1B-4BFE-A7EC-A5558788C747}"/>
              </a:ext>
            </a:extLst>
          </p:cNvPr>
          <p:cNvSpPr/>
          <p:nvPr/>
        </p:nvSpPr>
        <p:spPr>
          <a:xfrm>
            <a:off x="2917886" y="2918027"/>
            <a:ext cx="6356228" cy="923330"/>
          </a:xfrm>
          <a:prstGeom prst="rect">
            <a:avLst/>
          </a:prstGeom>
        </p:spPr>
        <p:txBody>
          <a:bodyPr wrap="none">
            <a:spAutoFit/>
          </a:bodyPr>
          <a:lstStyle/>
          <a:p>
            <a:pPr algn="ctr"/>
            <a:r>
              <a:rPr lang="ja-JP" altLang="en-US" sz="5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ありがとうございます</a:t>
            </a:r>
            <a:endParaRPr lang="en-US" altLang="ko-KR" sz="5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0432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507243" y="1087725"/>
            <a:ext cx="3465011" cy="338554"/>
          </a:xfrm>
          <a:prstGeom prst="rect">
            <a:avLst/>
          </a:prstGeom>
        </p:spPr>
        <p:txBody>
          <a:bodyPr wrap="square">
            <a:spAutoFit/>
          </a:bodyPr>
          <a:lstStyle/>
          <a:p>
            <a:r>
              <a:rPr lang="ja-JP" altLang="en-US" sz="1600" b="1" dirty="0">
                <a:latin typeface="Meiryo" panose="020B0604030504040204" pitchFamily="34" charset="-128"/>
                <a:ea typeface="Meiryo" panose="020B0604030504040204" pitchFamily="34" charset="-128"/>
              </a:rPr>
              <a:t>誠実さという武器を持っています</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 </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grpSp>
        <p:nvGrpSpPr>
          <p:cNvPr id="44" name="그룹 43">
            <a:extLst>
              <a:ext uri="{FF2B5EF4-FFF2-40B4-BE49-F238E27FC236}">
                <a16:creationId xmlns:a16="http://schemas.microsoft.com/office/drawing/2014/main" id="{C26E9237-731B-4CF1-8003-604A031AF983}"/>
              </a:ext>
            </a:extLst>
          </p:cNvPr>
          <p:cNvGrpSpPr/>
          <p:nvPr/>
        </p:nvGrpSpPr>
        <p:grpSpPr>
          <a:xfrm>
            <a:off x="99139" y="120227"/>
            <a:ext cx="1932493" cy="315590"/>
            <a:chOff x="160147" y="1840624"/>
            <a:chExt cx="1485774" cy="315590"/>
          </a:xfrm>
          <a:solidFill>
            <a:srgbClr val="7030A0"/>
          </a:solidFill>
        </p:grpSpPr>
        <p:sp>
          <p:nvSpPr>
            <p:cNvPr id="45" name="모서리가 둥근 직사각형 4">
              <a:extLst>
                <a:ext uri="{FF2B5EF4-FFF2-40B4-BE49-F238E27FC236}">
                  <a16:creationId xmlns:a16="http://schemas.microsoft.com/office/drawing/2014/main" id="{D5DE127A-84F9-44DF-87EB-1650A173B76C}"/>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46" name="직사각형 45">
              <a:extLst>
                <a:ext uri="{FF2B5EF4-FFF2-40B4-BE49-F238E27FC236}">
                  <a16:creationId xmlns:a16="http://schemas.microsoft.com/office/drawing/2014/main" id="{711D2B35-C7D7-45F7-B566-B7FC68AAAC24}"/>
                </a:ext>
              </a:extLst>
            </p:cNvPr>
            <p:cNvSpPr/>
            <p:nvPr/>
          </p:nvSpPr>
          <p:spPr>
            <a:xfrm>
              <a:off x="714967" y="1859920"/>
              <a:ext cx="376145" cy="276999"/>
            </a:xfrm>
            <a:prstGeom prst="rect">
              <a:avLst/>
            </a:prstGeom>
            <a:grpFill/>
          </p:spPr>
          <p:txBody>
            <a:bodyPr wrap="none" anchor="ctr">
              <a:spAutoFit/>
            </a:bodyPr>
            <a:lstStyle/>
            <a:p>
              <a:pPr algn="ctr"/>
              <a:r>
                <a:rPr lang="ja-JP" altLang="en-US"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賞状</a:t>
              </a:r>
              <a:endPar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endParaRPr>
            </a:p>
          </p:txBody>
        </p:sp>
      </p:grpSp>
      <p:pic>
        <p:nvPicPr>
          <p:cNvPr id="3" name="그림 2" descr="텍스트, 화이트보드이(가) 표시된 사진&#10;&#10;매우 높은 신뢰도로 생성된 설명">
            <a:extLst>
              <a:ext uri="{FF2B5EF4-FFF2-40B4-BE49-F238E27FC236}">
                <a16:creationId xmlns:a16="http://schemas.microsoft.com/office/drawing/2014/main" id="{4D09348A-E216-4C31-95EA-B5C87B066328}"/>
              </a:ext>
            </a:extLst>
          </p:cNvPr>
          <p:cNvPicPr>
            <a:picLocks noChangeAspect="1"/>
          </p:cNvPicPr>
          <p:nvPr/>
        </p:nvPicPr>
        <p:blipFill rotWithShape="1">
          <a:blip r:embed="rId2">
            <a:extLst>
              <a:ext uri="{28A0092B-C50C-407E-A947-70E740481C1C}">
                <a14:useLocalDpi xmlns:a14="http://schemas.microsoft.com/office/drawing/2010/main" val="0"/>
              </a:ext>
            </a:extLst>
          </a:blip>
          <a:srcRect r="7725"/>
          <a:stretch/>
        </p:blipFill>
        <p:spPr>
          <a:xfrm>
            <a:off x="507243" y="1684094"/>
            <a:ext cx="2472805" cy="3489811"/>
          </a:xfrm>
          <a:prstGeom prst="rect">
            <a:avLst/>
          </a:prstGeom>
        </p:spPr>
      </p:pic>
      <p:pic>
        <p:nvPicPr>
          <p:cNvPr id="5" name="그림 4" descr="텍스트, 화이트보드이(가) 표시된 사진&#10;&#10;매우 높은 신뢰도로 생성된 설명">
            <a:extLst>
              <a:ext uri="{FF2B5EF4-FFF2-40B4-BE49-F238E27FC236}">
                <a16:creationId xmlns:a16="http://schemas.microsoft.com/office/drawing/2014/main" id="{339A0B45-26D5-43D5-A3CD-ACD95D5E5B54}"/>
              </a:ext>
            </a:extLst>
          </p:cNvPr>
          <p:cNvPicPr>
            <a:picLocks noChangeAspect="1"/>
          </p:cNvPicPr>
          <p:nvPr/>
        </p:nvPicPr>
        <p:blipFill rotWithShape="1">
          <a:blip r:embed="rId3">
            <a:extLst>
              <a:ext uri="{28A0092B-C50C-407E-A947-70E740481C1C}">
                <a14:useLocalDpi xmlns:a14="http://schemas.microsoft.com/office/drawing/2010/main" val="0"/>
              </a:ext>
            </a:extLst>
          </a:blip>
          <a:srcRect l="2827" r="7219"/>
          <a:stretch/>
        </p:blipFill>
        <p:spPr>
          <a:xfrm>
            <a:off x="3413742" y="1668706"/>
            <a:ext cx="2468186" cy="3489811"/>
          </a:xfrm>
          <a:prstGeom prst="rect">
            <a:avLst/>
          </a:prstGeom>
        </p:spPr>
      </p:pic>
      <p:pic>
        <p:nvPicPr>
          <p:cNvPr id="7" name="그림 6" descr="텍스트이(가) 표시된 사진&#10;&#10;매우 높은 신뢰도로 생성된 설명">
            <a:extLst>
              <a:ext uri="{FF2B5EF4-FFF2-40B4-BE49-F238E27FC236}">
                <a16:creationId xmlns:a16="http://schemas.microsoft.com/office/drawing/2014/main" id="{2CDC41E3-93CB-4E01-99B0-3A4111A8CA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388" b="11690"/>
          <a:stretch/>
        </p:blipFill>
        <p:spPr>
          <a:xfrm>
            <a:off x="6200388" y="1645500"/>
            <a:ext cx="2468186" cy="3489810"/>
          </a:xfrm>
          <a:prstGeom prst="rect">
            <a:avLst/>
          </a:prstGeom>
        </p:spPr>
      </p:pic>
      <p:pic>
        <p:nvPicPr>
          <p:cNvPr id="10" name="그림 9" descr="텍스트, 화이트보드이(가) 표시된 사진&#10;&#10;매우 높은 신뢰도로 생성된 설명">
            <a:extLst>
              <a:ext uri="{FF2B5EF4-FFF2-40B4-BE49-F238E27FC236}">
                <a16:creationId xmlns:a16="http://schemas.microsoft.com/office/drawing/2014/main" id="{8BE78547-FBB5-4C1F-8774-847F496120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255" b="10130"/>
          <a:stretch/>
        </p:blipFill>
        <p:spPr>
          <a:xfrm>
            <a:off x="9097818" y="1668706"/>
            <a:ext cx="2468186" cy="3489809"/>
          </a:xfrm>
          <a:prstGeom prst="rect">
            <a:avLst/>
          </a:prstGeom>
        </p:spPr>
      </p:pic>
    </p:spTree>
    <p:extLst>
      <p:ext uri="{BB962C8B-B14F-4D97-AF65-F5344CB8AC3E}">
        <p14:creationId xmlns:p14="http://schemas.microsoft.com/office/powerpoint/2010/main" val="3126269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a:extLst>
              <a:ext uri="{FF2B5EF4-FFF2-40B4-BE49-F238E27FC236}">
                <a16:creationId xmlns:a16="http://schemas.microsoft.com/office/drawing/2014/main" id="{C26E9237-731B-4CF1-8003-604A031AF983}"/>
              </a:ext>
            </a:extLst>
          </p:cNvPr>
          <p:cNvGrpSpPr/>
          <p:nvPr/>
        </p:nvGrpSpPr>
        <p:grpSpPr>
          <a:xfrm>
            <a:off x="99139" y="120227"/>
            <a:ext cx="1932493" cy="315590"/>
            <a:chOff x="160147" y="1840624"/>
            <a:chExt cx="1485774" cy="315590"/>
          </a:xfrm>
          <a:solidFill>
            <a:srgbClr val="7030A0"/>
          </a:solidFill>
        </p:grpSpPr>
        <p:sp>
          <p:nvSpPr>
            <p:cNvPr id="45" name="모서리가 둥근 직사각형 4">
              <a:extLst>
                <a:ext uri="{FF2B5EF4-FFF2-40B4-BE49-F238E27FC236}">
                  <a16:creationId xmlns:a16="http://schemas.microsoft.com/office/drawing/2014/main" id="{D5DE127A-84F9-44DF-87EB-1650A173B76C}"/>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46" name="직사각형 45">
              <a:extLst>
                <a:ext uri="{FF2B5EF4-FFF2-40B4-BE49-F238E27FC236}">
                  <a16:creationId xmlns:a16="http://schemas.microsoft.com/office/drawing/2014/main" id="{711D2B35-C7D7-45F7-B566-B7FC68AAAC24}"/>
                </a:ext>
              </a:extLst>
            </p:cNvPr>
            <p:cNvSpPr/>
            <p:nvPr/>
          </p:nvSpPr>
          <p:spPr>
            <a:xfrm>
              <a:off x="654577" y="1859920"/>
              <a:ext cx="496924" cy="276999"/>
            </a:xfrm>
            <a:prstGeom prst="rect">
              <a:avLst/>
            </a:prstGeom>
            <a:grpFill/>
          </p:spPr>
          <p:txBody>
            <a:bodyPr wrap="none" anchor="ctr">
              <a:spAutoFit/>
            </a:bodyPr>
            <a:lstStyle/>
            <a:p>
              <a:pPr algn="ctr"/>
              <a:r>
                <a:rPr lang="ja-JP" altLang="en-US"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資格証</a:t>
              </a:r>
              <a:endPar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endParaRPr>
            </a:p>
          </p:txBody>
        </p:sp>
      </p:grpSp>
      <p:pic>
        <p:nvPicPr>
          <p:cNvPr id="4" name="그림 3" descr="텍스트, 화이트보드이(가) 표시된 사진&#10;&#10;매우 높은 신뢰도로 생성된 설명">
            <a:extLst>
              <a:ext uri="{FF2B5EF4-FFF2-40B4-BE49-F238E27FC236}">
                <a16:creationId xmlns:a16="http://schemas.microsoft.com/office/drawing/2014/main" id="{0E1FA66E-1591-43AF-8859-E6803FCEDC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67" r="19754"/>
          <a:stretch/>
        </p:blipFill>
        <p:spPr>
          <a:xfrm>
            <a:off x="662354" y="1579418"/>
            <a:ext cx="3339562" cy="2723659"/>
          </a:xfrm>
          <a:prstGeom prst="rect">
            <a:avLst/>
          </a:prstGeom>
        </p:spPr>
      </p:pic>
      <p:pic>
        <p:nvPicPr>
          <p:cNvPr id="8" name="그림 7" descr="텍스트이(가) 표시된 사진&#10;&#10;매우 높은 신뢰도로 생성된 설명">
            <a:extLst>
              <a:ext uri="{FF2B5EF4-FFF2-40B4-BE49-F238E27FC236}">
                <a16:creationId xmlns:a16="http://schemas.microsoft.com/office/drawing/2014/main" id="{F58BA354-BD79-401E-9A08-B3391CB57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73" t="4213" r="15016"/>
          <a:stretch/>
        </p:blipFill>
        <p:spPr>
          <a:xfrm>
            <a:off x="4594888" y="1579418"/>
            <a:ext cx="3310981" cy="2783686"/>
          </a:xfrm>
          <a:prstGeom prst="rect">
            <a:avLst/>
          </a:prstGeom>
        </p:spPr>
      </p:pic>
      <p:pic>
        <p:nvPicPr>
          <p:cNvPr id="11" name="그림 10" descr="텍스트이(가) 표시된 사진&#10;&#10;매우 높은 신뢰도로 생성된 설명">
            <a:extLst>
              <a:ext uri="{FF2B5EF4-FFF2-40B4-BE49-F238E27FC236}">
                <a16:creationId xmlns:a16="http://schemas.microsoft.com/office/drawing/2014/main" id="{E3623643-7A52-4D74-A253-4AFCC51745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156" b="5801"/>
          <a:stretch/>
        </p:blipFill>
        <p:spPr>
          <a:xfrm>
            <a:off x="8498841" y="1343152"/>
            <a:ext cx="2957818" cy="3528754"/>
          </a:xfrm>
          <a:prstGeom prst="rect">
            <a:avLst/>
          </a:prstGeom>
        </p:spPr>
      </p:pic>
      <p:sp>
        <p:nvSpPr>
          <p:cNvPr id="2" name="직사각형 1">
            <a:extLst>
              <a:ext uri="{FF2B5EF4-FFF2-40B4-BE49-F238E27FC236}">
                <a16:creationId xmlns:a16="http://schemas.microsoft.com/office/drawing/2014/main" id="{BB759AA3-3415-4FBB-9DA9-9198277AE396}"/>
              </a:ext>
            </a:extLst>
          </p:cNvPr>
          <p:cNvSpPr/>
          <p:nvPr/>
        </p:nvSpPr>
        <p:spPr>
          <a:xfrm>
            <a:off x="5350131" y="5093916"/>
            <a:ext cx="1800493" cy="369332"/>
          </a:xfrm>
          <a:prstGeom prst="rect">
            <a:avLst/>
          </a:prstGeom>
        </p:spPr>
        <p:txBody>
          <a:bodyPr wrap="none">
            <a:spAutoFit/>
          </a:bodyPr>
          <a:lstStyle/>
          <a:p>
            <a:r>
              <a:rPr lang="ko-KR" altLang="ko-KR" kern="100" dirty="0">
                <a:ea typeface="Meiryo" panose="020B0604030504040204" pitchFamily="34" charset="-128"/>
                <a:cs typeface="Meiryo" panose="020B0604030504040204" pitchFamily="34" charset="-128"/>
              </a:rPr>
              <a:t>情報</a:t>
            </a:r>
            <a:r>
              <a:rPr lang="ko-KR" altLang="ko-KR" kern="100" dirty="0">
                <a:ea typeface="Meiryo" panose="020B0604030504040204" pitchFamily="34" charset="-128"/>
                <a:cs typeface="새굴림" panose="02030600000101010101" pitchFamily="18" charset="-127"/>
              </a:rPr>
              <a:t>処</a:t>
            </a:r>
            <a:r>
              <a:rPr lang="ko-KR" altLang="ko-KR" kern="100" dirty="0">
                <a:ea typeface="Meiryo" panose="020B0604030504040204" pitchFamily="34" charset="-128"/>
                <a:cs typeface="맑은 고딕" panose="020B0503020000020004" pitchFamily="50" charset="-127"/>
              </a:rPr>
              <a:t>理技能士</a:t>
            </a:r>
            <a:endParaRPr lang="ko-KR" altLang="en-US" dirty="0"/>
          </a:p>
        </p:txBody>
      </p:sp>
      <p:sp>
        <p:nvSpPr>
          <p:cNvPr id="3" name="직사각형 2">
            <a:extLst>
              <a:ext uri="{FF2B5EF4-FFF2-40B4-BE49-F238E27FC236}">
                <a16:creationId xmlns:a16="http://schemas.microsoft.com/office/drawing/2014/main" id="{EB986E85-E57E-4912-A092-6B1D7332F60F}"/>
              </a:ext>
            </a:extLst>
          </p:cNvPr>
          <p:cNvSpPr/>
          <p:nvPr/>
        </p:nvSpPr>
        <p:spPr>
          <a:xfrm>
            <a:off x="1260152" y="5093916"/>
            <a:ext cx="1800493" cy="369332"/>
          </a:xfrm>
          <a:prstGeom prst="rect">
            <a:avLst/>
          </a:prstGeom>
        </p:spPr>
        <p:txBody>
          <a:bodyPr wrap="none">
            <a:spAutoFit/>
          </a:bodyPr>
          <a:lstStyle/>
          <a:p>
            <a:r>
              <a:rPr lang="ko-KR" altLang="ko-KR" kern="100" dirty="0">
                <a:ea typeface="Meiryo" panose="020B0604030504040204" pitchFamily="34" charset="-128"/>
                <a:cs typeface="Meiryo" panose="020B0604030504040204" pitchFamily="34" charset="-128"/>
              </a:rPr>
              <a:t>無線設備技能士</a:t>
            </a:r>
            <a:endParaRPr lang="ko-KR" altLang="en-US" dirty="0"/>
          </a:p>
        </p:txBody>
      </p:sp>
      <p:sp>
        <p:nvSpPr>
          <p:cNvPr id="5" name="직사각형 4">
            <a:extLst>
              <a:ext uri="{FF2B5EF4-FFF2-40B4-BE49-F238E27FC236}">
                <a16:creationId xmlns:a16="http://schemas.microsoft.com/office/drawing/2014/main" id="{1E95AB6C-70C8-42FB-9C80-E89E18D3857B}"/>
              </a:ext>
            </a:extLst>
          </p:cNvPr>
          <p:cNvSpPr/>
          <p:nvPr/>
        </p:nvSpPr>
        <p:spPr>
          <a:xfrm>
            <a:off x="9780854" y="5093916"/>
            <a:ext cx="824265" cy="369332"/>
          </a:xfrm>
          <a:prstGeom prst="rect">
            <a:avLst/>
          </a:prstGeom>
        </p:spPr>
        <p:txBody>
          <a:bodyPr wrap="none">
            <a:spAutoFit/>
          </a:bodyPr>
          <a:lstStyle/>
          <a:p>
            <a:r>
              <a:rPr lang="en-US" altLang="ko-KR" kern="100" dirty="0">
                <a:latin typeface="Meiryo" panose="020B0604030504040204" pitchFamily="34" charset="-128"/>
                <a:cs typeface="맑은 고딕" panose="020B0503020000020004" pitchFamily="50" charset="-127"/>
              </a:rPr>
              <a:t>CCNA</a:t>
            </a:r>
            <a:endParaRPr lang="ko-KR" altLang="en-US" dirty="0"/>
          </a:p>
        </p:txBody>
      </p:sp>
    </p:spTree>
    <p:extLst>
      <p:ext uri="{BB962C8B-B14F-4D97-AF65-F5344CB8AC3E}">
        <p14:creationId xmlns:p14="http://schemas.microsoft.com/office/powerpoint/2010/main" val="274822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3719560" y="1941733"/>
            <a:ext cx="346501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カン・ジュング</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 </a:t>
            </a:r>
            <a:r>
              <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(Kang Joon Goo</a:t>
            </a:r>
            <a:r>
              <a:rPr lang="en-US" altLang="ko-KR" sz="16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a:t>
            </a:r>
            <a:r>
              <a:rPr lang="ko-KR" altLang="en-US" sz="16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endParaRPr lang="en-US" altLang="ko-KR" sz="16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1993. 6. 26</a:t>
            </a:r>
          </a:p>
        </p:txBody>
      </p:sp>
      <p:sp>
        <p:nvSpPr>
          <p:cNvPr id="30" name="직사각형 29"/>
          <p:cNvSpPr/>
          <p:nvPr/>
        </p:nvSpPr>
        <p:spPr>
          <a:xfrm>
            <a:off x="3780521" y="2752587"/>
            <a:ext cx="4187309" cy="276999"/>
          </a:xfrm>
          <a:prstGeom prst="rect">
            <a:avLst/>
          </a:prstGeom>
        </p:spPr>
        <p:txBody>
          <a:bodyPr wrap="square">
            <a:spAutoFit/>
          </a:bodyPr>
          <a:lstStyle/>
          <a:p>
            <a:r>
              <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Education</a:t>
            </a:r>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r>
              <a:rPr lang="ko-KR" altLang="en-US" sz="12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rPr>
              <a:t> </a:t>
            </a:r>
            <a:r>
              <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2018. 2 </a:t>
            </a:r>
            <a:r>
              <a:rPr lang="ja-JP" altLang="en-US"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永進専門大学コンピューター工学卒業</a:t>
            </a:r>
            <a:endPar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cxnSp>
        <p:nvCxnSpPr>
          <p:cNvPr id="28" name="직선 연결선 27"/>
          <p:cNvCxnSpPr/>
          <p:nvPr/>
        </p:nvCxnSpPr>
        <p:spPr>
          <a:xfrm>
            <a:off x="3780521" y="2626660"/>
            <a:ext cx="7593898" cy="0"/>
          </a:xfrm>
          <a:prstGeom prst="lin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직선 연결선 28"/>
          <p:cNvCxnSpPr/>
          <p:nvPr/>
        </p:nvCxnSpPr>
        <p:spPr>
          <a:xfrm>
            <a:off x="3780521" y="3155578"/>
            <a:ext cx="7593898" cy="0"/>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p:cNvCxnSpPr/>
          <p:nvPr/>
        </p:nvCxnSpPr>
        <p:spPr>
          <a:xfrm>
            <a:off x="3780521" y="3742010"/>
            <a:ext cx="7593898" cy="0"/>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4" name="직사각형 33"/>
          <p:cNvSpPr/>
          <p:nvPr/>
        </p:nvSpPr>
        <p:spPr>
          <a:xfrm>
            <a:off x="3780521" y="3254610"/>
            <a:ext cx="1520315" cy="461665"/>
          </a:xfrm>
          <a:prstGeom prst="rect">
            <a:avLst/>
          </a:prstGeom>
        </p:spPr>
        <p:txBody>
          <a:bodyPr wrap="square">
            <a:spAutoFit/>
          </a:bodyPr>
          <a:lstStyle/>
          <a:p>
            <a:r>
              <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Educational History</a:t>
            </a:r>
            <a:endParaRPr lang="en-US" altLang="ko-KR" sz="12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35" name="직사각형 34"/>
          <p:cNvSpPr/>
          <p:nvPr/>
        </p:nvSpPr>
        <p:spPr>
          <a:xfrm>
            <a:off x="3780521" y="4104188"/>
            <a:ext cx="4187309" cy="276999"/>
          </a:xfrm>
          <a:prstGeom prst="rect">
            <a:avLst/>
          </a:prstGeom>
        </p:spPr>
        <p:txBody>
          <a:bodyPr wrap="square">
            <a:spAutoFit/>
          </a:bodyPr>
          <a:lstStyle/>
          <a:p>
            <a:r>
              <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Project</a:t>
            </a:r>
            <a:endParaRPr lang="en-US" altLang="ko-KR" sz="12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36" name="직사각형 35"/>
          <p:cNvSpPr/>
          <p:nvPr/>
        </p:nvSpPr>
        <p:spPr>
          <a:xfrm>
            <a:off x="5300836" y="3325860"/>
            <a:ext cx="3889206" cy="461665"/>
          </a:xfrm>
          <a:prstGeom prst="rect">
            <a:avLst/>
          </a:prstGeom>
        </p:spPr>
        <p:txBody>
          <a:bodyPr wrap="none">
            <a:spAutoFit/>
          </a:bodyPr>
          <a:lstStyle/>
          <a:p>
            <a:r>
              <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2012. 3~2018.02 </a:t>
            </a:r>
            <a:r>
              <a:rPr lang="ja-JP" altLang="en-US"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永進専門大学コンピューター工学</a:t>
            </a:r>
            <a:endPar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37" name="직사각형 36"/>
          <p:cNvSpPr/>
          <p:nvPr/>
        </p:nvSpPr>
        <p:spPr>
          <a:xfrm>
            <a:off x="5300836" y="4045247"/>
            <a:ext cx="3670941" cy="646331"/>
          </a:xfrm>
          <a:prstGeom prst="rect">
            <a:avLst/>
          </a:prstGeom>
        </p:spPr>
        <p:txBody>
          <a:bodyPr wrap="none">
            <a:spAutoFit/>
          </a:bodyPr>
          <a:lstStyle/>
          <a:p>
            <a:r>
              <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2017. 03 ~ 08  </a:t>
            </a:r>
            <a:r>
              <a:rPr lang="ja-JP" altLang="en-US"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ダドンダドン育児アプル</a:t>
            </a:r>
            <a:endParaRPr lang="en-US" altLang="ja-JP"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2017. 08 ~ 10 Active Player(</a:t>
            </a:r>
            <a:r>
              <a:rPr lang="ja-JP" altLang="en-US"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個人プロジェクト</a:t>
            </a:r>
            <a:r>
              <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p>
          <a:p>
            <a:r>
              <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2018. 03 ~ 08 </a:t>
            </a:r>
            <a:r>
              <a:rPr lang="en-US" altLang="ko-KR" sz="1200" dirty="0" err="1">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SmartDocent</a:t>
            </a:r>
            <a:endPar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cxnSp>
        <p:nvCxnSpPr>
          <p:cNvPr id="39" name="직선 연결선 38"/>
          <p:cNvCxnSpPr/>
          <p:nvPr/>
        </p:nvCxnSpPr>
        <p:spPr>
          <a:xfrm>
            <a:off x="3780521" y="5068974"/>
            <a:ext cx="7593898" cy="0"/>
          </a:xfrm>
          <a:prstGeom prst="lin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0" name="직사각형 39"/>
          <p:cNvSpPr/>
          <p:nvPr/>
        </p:nvSpPr>
        <p:spPr>
          <a:xfrm>
            <a:off x="3780520" y="5276075"/>
            <a:ext cx="4187309" cy="276999"/>
          </a:xfrm>
          <a:prstGeom prst="rect">
            <a:avLst/>
          </a:prstGeom>
        </p:spPr>
        <p:txBody>
          <a:bodyPr wrap="square">
            <a:spAutoFit/>
          </a:bodyPr>
          <a:lstStyle/>
          <a:p>
            <a:r>
              <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Award</a:t>
            </a:r>
            <a:endParaRPr lang="en-US" altLang="ko-KR" sz="12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41" name="직사각형 40"/>
          <p:cNvSpPr/>
          <p:nvPr/>
        </p:nvSpPr>
        <p:spPr>
          <a:xfrm>
            <a:off x="5300836" y="5261301"/>
            <a:ext cx="3384260" cy="276999"/>
          </a:xfrm>
          <a:prstGeom prst="rect">
            <a:avLst/>
          </a:prstGeom>
        </p:spPr>
        <p:txBody>
          <a:bodyPr wrap="none">
            <a:spAutoFit/>
          </a:bodyPr>
          <a:lstStyle/>
          <a:p>
            <a:r>
              <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2017. 12 </a:t>
            </a:r>
            <a:r>
              <a:rPr lang="ja-JP" altLang="en-US"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永進専門大学ライントレーサー銅賞</a:t>
            </a:r>
            <a:endParaRPr lang="en-US" altLang="ko-KR" sz="12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278" y="1146684"/>
            <a:ext cx="1115665" cy="579170"/>
          </a:xfrm>
          <a:prstGeom prst="rect">
            <a:avLst/>
          </a:prstGeom>
        </p:spPr>
      </p:pic>
      <p:pic>
        <p:nvPicPr>
          <p:cNvPr id="8" name="그림 7" descr="정장, 사람, 넥타이, 남자이(가) 표시된 사진&#10;&#10;매우 높은 신뢰도로 생성된 설명">
            <a:extLst>
              <a:ext uri="{FF2B5EF4-FFF2-40B4-BE49-F238E27FC236}">
                <a16:creationId xmlns:a16="http://schemas.microsoft.com/office/drawing/2014/main" id="{0C3068A7-46DC-4FC9-AE6C-88FD623AB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81" y="1604231"/>
            <a:ext cx="2348498" cy="3134644"/>
          </a:xfrm>
          <a:prstGeom prst="rect">
            <a:avLst/>
          </a:prstGeom>
        </p:spPr>
      </p:pic>
      <p:sp>
        <p:nvSpPr>
          <p:cNvPr id="24" name="직사각형 23">
            <a:extLst>
              <a:ext uri="{FF2B5EF4-FFF2-40B4-BE49-F238E27FC236}">
                <a16:creationId xmlns:a16="http://schemas.microsoft.com/office/drawing/2014/main" id="{CEDA3079-972F-4EDB-8D0C-1D1408E02833}"/>
              </a:ext>
            </a:extLst>
          </p:cNvPr>
          <p:cNvSpPr/>
          <p:nvPr/>
        </p:nvSpPr>
        <p:spPr>
          <a:xfrm>
            <a:off x="816002" y="4845188"/>
            <a:ext cx="1215629" cy="707886"/>
          </a:xfrm>
          <a:prstGeom prst="rect">
            <a:avLst/>
          </a:prstGeom>
        </p:spPr>
        <p:txBody>
          <a:bodyPr wrap="square">
            <a:spAutoFit/>
          </a:bodyPr>
          <a:lstStyle/>
          <a:p>
            <a:r>
              <a:rPr lang="ja-JP" altLang="en-US" sz="1600" b="1" dirty="0">
                <a:latin typeface="Meiryo" panose="020B0604030504040204" pitchFamily="34" charset="-128"/>
                <a:ea typeface="Meiryo" panose="020B0604030504040204" pitchFamily="34" charset="-128"/>
              </a:rPr>
              <a:t>語学</a:t>
            </a:r>
            <a:endParaRPr lang="en-US" altLang="ja-JP" sz="1600" b="1" dirty="0">
              <a:latin typeface="Meiryo" panose="020B0604030504040204" pitchFamily="34" charset="-128"/>
              <a:ea typeface="Meiryo" panose="020B0604030504040204" pitchFamily="34" charset="-128"/>
            </a:endParaRPr>
          </a:p>
          <a:p>
            <a:r>
              <a:rPr lang="en-US" altLang="ja-JP" sz="1200" dirty="0">
                <a:latin typeface="Meiryo" panose="020B0604030504040204" pitchFamily="34" charset="-128"/>
                <a:ea typeface="Meiryo" panose="020B0604030504040204" pitchFamily="34" charset="-128"/>
              </a:rPr>
              <a:t>- JLPT</a:t>
            </a:r>
            <a:r>
              <a:rPr lang="ja-JP" altLang="en-US" sz="1200" dirty="0">
                <a:latin typeface="Meiryo" panose="020B0604030504040204" pitchFamily="34" charset="-128"/>
                <a:ea typeface="Meiryo" panose="020B0604030504040204" pitchFamily="34" charset="-128"/>
              </a:rPr>
              <a:t> </a:t>
            </a:r>
            <a:r>
              <a:rPr lang="en-US" altLang="ja-JP" sz="1200" dirty="0">
                <a:latin typeface="Meiryo" panose="020B0604030504040204" pitchFamily="34" charset="-128"/>
                <a:ea typeface="Meiryo" panose="020B0604030504040204" pitchFamily="34" charset="-128"/>
              </a:rPr>
              <a:t>2</a:t>
            </a:r>
            <a:r>
              <a:rPr lang="ja-JP" altLang="en-US" sz="1200" dirty="0">
                <a:latin typeface="Meiryo" panose="020B0604030504040204" pitchFamily="34" charset="-128"/>
                <a:ea typeface="Meiryo" panose="020B0604030504040204" pitchFamily="34" charset="-128"/>
              </a:rPr>
              <a:t>級</a:t>
            </a:r>
            <a:endParaRPr lang="en-US" altLang="ja-JP" sz="1200" dirty="0">
              <a:latin typeface="Meiryo" panose="020B0604030504040204" pitchFamily="34" charset="-128"/>
              <a:ea typeface="Meiryo" panose="020B0604030504040204" pitchFamily="34" charset="-128"/>
            </a:endParaRPr>
          </a:p>
          <a:p>
            <a:r>
              <a:rPr lang="en-US" altLang="ja-JP" sz="1200" dirty="0">
                <a:latin typeface="Meiryo" panose="020B0604030504040204" pitchFamily="34" charset="-128"/>
                <a:ea typeface="Meiryo" panose="020B0604030504040204" pitchFamily="34" charset="-128"/>
              </a:rPr>
              <a:t>- JPT</a:t>
            </a:r>
            <a:r>
              <a:rPr lang="ja-JP" altLang="en-US" sz="1200" dirty="0">
                <a:latin typeface="Meiryo" panose="020B0604030504040204" pitchFamily="34" charset="-128"/>
                <a:ea typeface="Meiryo" panose="020B0604030504040204" pitchFamily="34" charset="-128"/>
              </a:rPr>
              <a:t> </a:t>
            </a:r>
            <a:r>
              <a:rPr lang="en-US" altLang="ja-JP" sz="1200" dirty="0">
                <a:latin typeface="Meiryo" panose="020B0604030504040204" pitchFamily="34" charset="-128"/>
                <a:ea typeface="Meiryo" panose="020B0604030504040204" pitchFamily="34" charset="-128"/>
              </a:rPr>
              <a:t>715</a:t>
            </a:r>
            <a:r>
              <a:rPr lang="ja-JP" altLang="en-US" sz="1200" dirty="0">
                <a:latin typeface="Meiryo" panose="020B0604030504040204" pitchFamily="34" charset="-128"/>
                <a:ea typeface="Meiryo" panose="020B0604030504040204" pitchFamily="34" charset="-128"/>
              </a:rPr>
              <a:t>点            </a:t>
            </a:r>
            <a:endParaRPr lang="en-US" altLang="ja-JP" sz="1200" dirty="0">
              <a:latin typeface="Meiryo" panose="020B0604030504040204" pitchFamily="34" charset="-128"/>
              <a:ea typeface="Meiryo" panose="020B0604030504040204" pitchFamily="34" charset="-128"/>
            </a:endParaRPr>
          </a:p>
        </p:txBody>
      </p:sp>
      <p:sp>
        <p:nvSpPr>
          <p:cNvPr id="27" name="직사각형 26">
            <a:extLst>
              <a:ext uri="{FF2B5EF4-FFF2-40B4-BE49-F238E27FC236}">
                <a16:creationId xmlns:a16="http://schemas.microsoft.com/office/drawing/2014/main" id="{7D83C421-799A-42E6-A545-BB1394F6C727}"/>
              </a:ext>
            </a:extLst>
          </p:cNvPr>
          <p:cNvSpPr/>
          <p:nvPr/>
        </p:nvSpPr>
        <p:spPr>
          <a:xfrm>
            <a:off x="1877656" y="4848628"/>
            <a:ext cx="835485" cy="523220"/>
          </a:xfrm>
          <a:prstGeom prst="rect">
            <a:avLst/>
          </a:prstGeom>
        </p:spPr>
        <p:txBody>
          <a:bodyPr wrap="none">
            <a:spAutoFit/>
          </a:bodyPr>
          <a:lstStyle/>
          <a:p>
            <a:r>
              <a:rPr lang="en-US" altLang="ja-JP" sz="1600" b="1" dirty="0">
                <a:latin typeface="Meiryo" panose="020B0604030504040204" pitchFamily="34" charset="-128"/>
                <a:ea typeface="Meiryo" panose="020B0604030504040204" pitchFamily="34" charset="-128"/>
              </a:rPr>
              <a:t>IT</a:t>
            </a:r>
            <a:r>
              <a:rPr lang="ja-JP" altLang="en-US" sz="1600" b="1" dirty="0">
                <a:latin typeface="Meiryo" panose="020B0604030504040204" pitchFamily="34" charset="-128"/>
                <a:ea typeface="Meiryo" panose="020B0604030504040204" pitchFamily="34" charset="-128"/>
              </a:rPr>
              <a:t>技術</a:t>
            </a:r>
            <a:endParaRPr lang="en-US" altLang="ja-JP" sz="1600" b="1" dirty="0">
              <a:latin typeface="Meiryo" panose="020B0604030504040204" pitchFamily="34" charset="-128"/>
              <a:ea typeface="Meiryo" panose="020B0604030504040204" pitchFamily="34" charset="-128"/>
            </a:endParaRPr>
          </a:p>
          <a:p>
            <a:r>
              <a:rPr lang="en-US" altLang="ja-JP" sz="1200" dirty="0">
                <a:latin typeface="Meiryo" panose="020B0604030504040204" pitchFamily="34" charset="-128"/>
                <a:ea typeface="Meiryo" panose="020B0604030504040204" pitchFamily="34" charset="-128"/>
              </a:rPr>
              <a:t>- CCNA</a:t>
            </a:r>
          </a:p>
        </p:txBody>
      </p:sp>
      <p:sp>
        <p:nvSpPr>
          <p:cNvPr id="43" name="직사각형 42">
            <a:extLst>
              <a:ext uri="{FF2B5EF4-FFF2-40B4-BE49-F238E27FC236}">
                <a16:creationId xmlns:a16="http://schemas.microsoft.com/office/drawing/2014/main" id="{B02E1DF3-007A-42C0-8CE5-AACCE062AC90}"/>
              </a:ext>
            </a:extLst>
          </p:cNvPr>
          <p:cNvSpPr/>
          <p:nvPr/>
        </p:nvSpPr>
        <p:spPr>
          <a:xfrm>
            <a:off x="816003" y="5543383"/>
            <a:ext cx="1382110" cy="707886"/>
          </a:xfrm>
          <a:prstGeom prst="rect">
            <a:avLst/>
          </a:prstGeom>
        </p:spPr>
        <p:txBody>
          <a:bodyPr wrap="none">
            <a:spAutoFit/>
          </a:bodyPr>
          <a:lstStyle/>
          <a:p>
            <a:r>
              <a:rPr lang="ja-JP" altLang="en-US" sz="1600" b="1" dirty="0">
                <a:latin typeface="Meiryo" panose="020B0604030504040204" pitchFamily="34" charset="-128"/>
                <a:ea typeface="Meiryo" panose="020B0604030504040204" pitchFamily="34" charset="-128"/>
              </a:rPr>
              <a:t>その他</a:t>
            </a:r>
            <a:endParaRPr lang="en-US" altLang="ja-JP" sz="1600" b="1" dirty="0">
              <a:latin typeface="Meiryo" panose="020B0604030504040204" pitchFamily="34" charset="-128"/>
              <a:ea typeface="Meiryo" panose="020B0604030504040204" pitchFamily="34" charset="-128"/>
            </a:endParaRPr>
          </a:p>
          <a:p>
            <a:r>
              <a:rPr lang="en-US" altLang="ja-JP" sz="1200" dirty="0">
                <a:latin typeface="Meiryo" panose="020B0604030504040204" pitchFamily="34" charset="-128"/>
                <a:ea typeface="Meiryo" panose="020B0604030504040204" pitchFamily="34" charset="-128"/>
              </a:rPr>
              <a:t>- </a:t>
            </a:r>
            <a:r>
              <a:rPr lang="ja-JP" altLang="ko-KR" sz="1200" dirty="0">
                <a:latin typeface="Meiryo" panose="020B0604030504040204" pitchFamily="34" charset="-128"/>
                <a:ea typeface="Meiryo" panose="020B0604030504040204" pitchFamily="34" charset="-128"/>
              </a:rPr>
              <a:t>情報処理技能士</a:t>
            </a:r>
            <a:endParaRPr lang="en-US" altLang="ja-JP" sz="1200" dirty="0">
              <a:latin typeface="Meiryo" panose="020B0604030504040204" pitchFamily="34" charset="-128"/>
              <a:ea typeface="Meiryo" panose="020B0604030504040204" pitchFamily="34" charset="-128"/>
            </a:endParaRPr>
          </a:p>
          <a:p>
            <a:r>
              <a:rPr lang="en-US" altLang="ja-JP" sz="1200" dirty="0">
                <a:latin typeface="Meiryo" panose="020B0604030504040204" pitchFamily="34" charset="-128"/>
                <a:ea typeface="Meiryo" panose="020B0604030504040204" pitchFamily="34" charset="-128"/>
              </a:rPr>
              <a:t>- </a:t>
            </a:r>
            <a:r>
              <a:rPr lang="ja-JP" altLang="ko-KR" sz="1200" dirty="0">
                <a:latin typeface="Meiryo" panose="020B0604030504040204" pitchFamily="34" charset="-128"/>
                <a:ea typeface="Meiryo" panose="020B0604030504040204" pitchFamily="34" charset="-128"/>
              </a:rPr>
              <a:t>運転免許証</a:t>
            </a:r>
            <a:r>
              <a:rPr lang="en-US" altLang="ko-KR" sz="1200" dirty="0">
                <a:latin typeface="Meiryo" panose="020B0604030504040204" pitchFamily="34" charset="-128"/>
                <a:ea typeface="Meiryo" panose="020B0604030504040204" pitchFamily="34" charset="-128"/>
              </a:rPr>
              <a:t>1</a:t>
            </a:r>
            <a:r>
              <a:rPr lang="ja-JP" altLang="ko-KR" sz="1200" dirty="0">
                <a:latin typeface="Meiryo" panose="020B0604030504040204" pitchFamily="34" charset="-128"/>
                <a:ea typeface="Meiryo" panose="020B0604030504040204" pitchFamily="34" charset="-128"/>
              </a:rPr>
              <a:t>種</a:t>
            </a:r>
            <a:endParaRPr lang="en-US" altLang="ja-JP" sz="1200" dirty="0">
              <a:latin typeface="Meiryo" panose="020B0604030504040204" pitchFamily="34" charset="-128"/>
              <a:ea typeface="Meiryo" panose="020B0604030504040204" pitchFamily="34" charset="-128"/>
            </a:endParaRPr>
          </a:p>
        </p:txBody>
      </p:sp>
      <p:grpSp>
        <p:nvGrpSpPr>
          <p:cNvPr id="44" name="그룹 43">
            <a:extLst>
              <a:ext uri="{FF2B5EF4-FFF2-40B4-BE49-F238E27FC236}">
                <a16:creationId xmlns:a16="http://schemas.microsoft.com/office/drawing/2014/main" id="{C26E9237-731B-4CF1-8003-604A031AF983}"/>
              </a:ext>
            </a:extLst>
          </p:cNvPr>
          <p:cNvGrpSpPr/>
          <p:nvPr/>
        </p:nvGrpSpPr>
        <p:grpSpPr>
          <a:xfrm>
            <a:off x="99139" y="120227"/>
            <a:ext cx="1932493" cy="315590"/>
            <a:chOff x="160147" y="1840624"/>
            <a:chExt cx="1485774" cy="315590"/>
          </a:xfrm>
        </p:grpSpPr>
        <p:sp>
          <p:nvSpPr>
            <p:cNvPr id="45" name="모서리가 둥근 직사각형 4">
              <a:extLst>
                <a:ext uri="{FF2B5EF4-FFF2-40B4-BE49-F238E27FC236}">
                  <a16:creationId xmlns:a16="http://schemas.microsoft.com/office/drawing/2014/main" id="{D5DE127A-84F9-44DF-87EB-1650A173B76C}"/>
                </a:ext>
              </a:extLst>
            </p:cNvPr>
            <p:cNvSpPr/>
            <p:nvPr/>
          </p:nvSpPr>
          <p:spPr>
            <a:xfrm>
              <a:off x="160147" y="1840624"/>
              <a:ext cx="1485774" cy="315590"/>
            </a:xfrm>
            <a:prstGeom prst="roundRect">
              <a:avLst>
                <a:gd name="adj" fmla="val 1923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46" name="직사각형 45">
              <a:extLst>
                <a:ext uri="{FF2B5EF4-FFF2-40B4-BE49-F238E27FC236}">
                  <a16:creationId xmlns:a16="http://schemas.microsoft.com/office/drawing/2014/main" id="{711D2B35-C7D7-45F7-B566-B7FC68AAAC24}"/>
                </a:ext>
              </a:extLst>
            </p:cNvPr>
            <p:cNvSpPr/>
            <p:nvPr/>
          </p:nvSpPr>
          <p:spPr>
            <a:xfrm>
              <a:off x="319473" y="1859920"/>
              <a:ext cx="1167130" cy="276999"/>
            </a:xfrm>
            <a:prstGeom prst="rect">
              <a:avLst/>
            </a:prstGeom>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#1. PROFILE</a:t>
              </a:r>
            </a:p>
          </p:txBody>
        </p:sp>
      </p:grpSp>
      <p:sp>
        <p:nvSpPr>
          <p:cNvPr id="23" name="직사각형 22">
            <a:extLst>
              <a:ext uri="{FF2B5EF4-FFF2-40B4-BE49-F238E27FC236}">
                <a16:creationId xmlns:a16="http://schemas.microsoft.com/office/drawing/2014/main" id="{3343F6ED-77C8-4BF9-B6C6-779E6DE64A02}"/>
              </a:ext>
            </a:extLst>
          </p:cNvPr>
          <p:cNvSpPr/>
          <p:nvPr/>
        </p:nvSpPr>
        <p:spPr>
          <a:xfrm>
            <a:off x="4879246" y="5897326"/>
            <a:ext cx="3805850" cy="307777"/>
          </a:xfrm>
          <a:prstGeom prst="rect">
            <a:avLst/>
          </a:prstGeom>
        </p:spPr>
        <p:txBody>
          <a:bodyPr wrap="none">
            <a:spAutoFit/>
          </a:bodyPr>
          <a:lstStyle/>
          <a:p>
            <a:pPr algn="ctr"/>
            <a:r>
              <a:rPr lang="en-US" altLang="ja-JP" sz="1400" b="1"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IT</a:t>
            </a:r>
            <a:r>
              <a:rPr lang="ja-JP" altLang="en-US" sz="1400" b="1" dirty="0">
                <a:solidFill>
                  <a:prstClr val="black">
                    <a:lumMod val="65000"/>
                    <a:lumOff val="35000"/>
                  </a:prstClr>
                </a:solidFill>
                <a:latin typeface="Meiryo" panose="020B0604030504040204" pitchFamily="34" charset="-128"/>
                <a:ea typeface="Meiryo" panose="020B0604030504040204" pitchFamily="34" charset="-128"/>
                <a:cs typeface="Meiryo UI" pitchFamily="34" charset="-128"/>
              </a:rPr>
              <a:t>で新たなサービスを作るエンジニアを目標</a:t>
            </a:r>
            <a:endParaRPr lang="en-US" altLang="ko-KR" sz="14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50940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A6636624-5C45-47F1-B51B-9CA541584DC8}"/>
              </a:ext>
            </a:extLst>
          </p:cNvPr>
          <p:cNvSpPr/>
          <p:nvPr/>
        </p:nvSpPr>
        <p:spPr>
          <a:xfrm>
            <a:off x="4509795" y="2152189"/>
            <a:ext cx="1685842" cy="451733"/>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Python</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4" name="직사각형 3">
            <a:extLst>
              <a:ext uri="{FF2B5EF4-FFF2-40B4-BE49-F238E27FC236}">
                <a16:creationId xmlns:a16="http://schemas.microsoft.com/office/drawing/2014/main" id="{358BADD5-DEBB-4CAC-9227-3AAA6CDCF453}"/>
              </a:ext>
            </a:extLst>
          </p:cNvPr>
          <p:cNvSpPr/>
          <p:nvPr/>
        </p:nvSpPr>
        <p:spPr>
          <a:xfrm>
            <a:off x="2008137" y="5469592"/>
            <a:ext cx="1685841" cy="45373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JSP</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grpSp>
        <p:nvGrpSpPr>
          <p:cNvPr id="5" name="그룹 4">
            <a:extLst>
              <a:ext uri="{FF2B5EF4-FFF2-40B4-BE49-F238E27FC236}">
                <a16:creationId xmlns:a16="http://schemas.microsoft.com/office/drawing/2014/main" id="{0BB43AE9-F088-4117-AF2F-25D64AA27975}"/>
              </a:ext>
            </a:extLst>
          </p:cNvPr>
          <p:cNvGrpSpPr/>
          <p:nvPr/>
        </p:nvGrpSpPr>
        <p:grpSpPr>
          <a:xfrm>
            <a:off x="7178040" y="4876800"/>
            <a:ext cx="4195790" cy="1124043"/>
            <a:chOff x="161042" y="8099624"/>
            <a:chExt cx="6534472" cy="1112809"/>
          </a:xfrm>
        </p:grpSpPr>
        <p:sp>
          <p:nvSpPr>
            <p:cNvPr id="6" name="직사각형 5">
              <a:extLst>
                <a:ext uri="{FF2B5EF4-FFF2-40B4-BE49-F238E27FC236}">
                  <a16:creationId xmlns:a16="http://schemas.microsoft.com/office/drawing/2014/main" id="{706E1849-4585-4A96-AE5D-1619F19EAE7B}"/>
                </a:ext>
              </a:extLst>
            </p:cNvPr>
            <p:cNvSpPr/>
            <p:nvPr/>
          </p:nvSpPr>
          <p:spPr>
            <a:xfrm>
              <a:off x="161042" y="8099624"/>
              <a:ext cx="6534472" cy="37780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ja-JP" altLang="en-US" sz="969" b="1" dirty="0">
                  <a:latin typeface="나눔바른고딕" panose="020B0603020101020101" pitchFamily="50" charset="-127"/>
                  <a:ea typeface="Meiryo UI" pitchFamily="34" charset="-128"/>
                  <a:cs typeface="Meiryo UI" pitchFamily="34" charset="-128"/>
                </a:rPr>
                <a:t>上</a:t>
              </a:r>
              <a:r>
                <a:rPr lang="ko-KR" altLang="en-US" sz="969" dirty="0">
                  <a:latin typeface="나눔바른고딕" panose="020B0603020101020101" pitchFamily="50" charset="-127"/>
                  <a:ea typeface="나눔바른고딕" panose="020B0603020101020101" pitchFamily="50" charset="-127"/>
                  <a:cs typeface="Meiryo UI" pitchFamily="34" charset="-128"/>
                </a:rPr>
                <a:t> </a:t>
              </a:r>
              <a:r>
                <a:rPr lang="ja-JP" altLang="en-US" sz="969" dirty="0">
                  <a:latin typeface="나눔바른고딕" panose="020B0603020101020101" pitchFamily="50" charset="-127"/>
                  <a:ea typeface="Meiryo UI" pitchFamily="34" charset="-128"/>
                  <a:cs typeface="Meiryo UI" pitchFamily="34" charset="-128"/>
                </a:rPr>
                <a:t>　</a:t>
              </a:r>
              <a:r>
                <a:rPr lang="en-US" altLang="ko-KR" sz="969" dirty="0">
                  <a:latin typeface="나눔바른고딕" panose="020B0603020101020101" pitchFamily="50" charset="-127"/>
                  <a:ea typeface="나눔바른고딕" panose="020B0603020101020101" pitchFamily="50" charset="-127"/>
                  <a:cs typeface="Meiryo UI" pitchFamily="34" charset="-128"/>
                </a:rPr>
                <a:t>:</a:t>
              </a:r>
              <a:r>
                <a:rPr lang="ja-JP" altLang="en-US" sz="969" dirty="0">
                  <a:latin typeface="나눔바른고딕" panose="020B0603020101020101" pitchFamily="50" charset="-127"/>
                  <a:ea typeface="Meiryo UI" pitchFamily="34" charset="-128"/>
                  <a:cs typeface="Meiryo UI" pitchFamily="34" charset="-128"/>
                </a:rPr>
                <a:t>　プロジェクト企画＆開発が可能、ネット上の多くのコードを理解できる</a:t>
              </a:r>
              <a:endParaRPr lang="ko-KR" altLang="en-US" sz="969" dirty="0">
                <a:latin typeface="나눔바른고딕" panose="020B0603020101020101" pitchFamily="50" charset="-127"/>
                <a:ea typeface="나눔바른고딕" panose="020B0603020101020101" pitchFamily="50" charset="-127"/>
                <a:cs typeface="Meiryo UI" pitchFamily="34" charset="-128"/>
              </a:endParaRPr>
            </a:p>
          </p:txBody>
        </p:sp>
        <p:sp>
          <p:nvSpPr>
            <p:cNvPr id="7" name="직사각형 6">
              <a:extLst>
                <a:ext uri="{FF2B5EF4-FFF2-40B4-BE49-F238E27FC236}">
                  <a16:creationId xmlns:a16="http://schemas.microsoft.com/office/drawing/2014/main" id="{B8D3A39C-443D-4C66-9A26-9422C7BA5C5B}"/>
                </a:ext>
              </a:extLst>
            </p:cNvPr>
            <p:cNvSpPr/>
            <p:nvPr/>
          </p:nvSpPr>
          <p:spPr>
            <a:xfrm>
              <a:off x="161042" y="8477434"/>
              <a:ext cx="6534472" cy="37780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ja-JP" altLang="en-US" sz="969" b="1" dirty="0">
                  <a:latin typeface="나눔바른고딕" panose="020B0603020101020101" pitchFamily="50" charset="-127"/>
                  <a:ea typeface="Meiryo UI" pitchFamily="34" charset="-128"/>
                  <a:cs typeface="Meiryo UI" pitchFamily="34" charset="-128"/>
                </a:rPr>
                <a:t>中</a:t>
              </a:r>
              <a:r>
                <a:rPr lang="ko-KR" altLang="en-US" sz="969" dirty="0">
                  <a:latin typeface="나눔바른고딕" panose="020B0603020101020101" pitchFamily="50" charset="-127"/>
                  <a:ea typeface="나눔바른고딕" panose="020B0603020101020101" pitchFamily="50" charset="-127"/>
                  <a:cs typeface="Meiryo UI" pitchFamily="34" charset="-128"/>
                </a:rPr>
                <a:t> </a:t>
              </a:r>
              <a:r>
                <a:rPr lang="ja-JP" altLang="en-US" sz="969" dirty="0">
                  <a:latin typeface="나눔바른고딕" panose="020B0603020101020101" pitchFamily="50" charset="-127"/>
                  <a:ea typeface="Meiryo UI" pitchFamily="34" charset="-128"/>
                  <a:cs typeface="Meiryo UI" pitchFamily="34" charset="-128"/>
                </a:rPr>
                <a:t>　</a:t>
              </a:r>
              <a:r>
                <a:rPr lang="en-US" altLang="ko-KR" sz="969" dirty="0">
                  <a:latin typeface="나눔바른고딕" panose="020B0603020101020101" pitchFamily="50" charset="-127"/>
                  <a:ea typeface="나눔바른고딕" panose="020B0603020101020101" pitchFamily="50" charset="-127"/>
                  <a:cs typeface="Meiryo UI" pitchFamily="34" charset="-128"/>
                </a:rPr>
                <a:t>:</a:t>
              </a:r>
              <a:r>
                <a:rPr lang="ja-JP" altLang="en-US" sz="969" dirty="0">
                  <a:latin typeface="나눔바른고딕" panose="020B0603020101020101" pitchFamily="50" charset="-127"/>
                  <a:ea typeface="Meiryo UI" pitchFamily="34" charset="-128"/>
                  <a:cs typeface="Meiryo UI" pitchFamily="34" charset="-128"/>
                </a:rPr>
                <a:t>　例題を理解＆応用可能、レファレンスを参照した開発可能</a:t>
              </a:r>
              <a:endParaRPr lang="en-US" altLang="ja-JP" sz="969" dirty="0">
                <a:latin typeface="나눔바른고딕" panose="020B0603020101020101" pitchFamily="50" charset="-127"/>
                <a:ea typeface="나눔바른고딕" panose="020B0603020101020101" pitchFamily="50" charset="-127"/>
                <a:cs typeface="Meiryo UI" pitchFamily="34" charset="-128"/>
              </a:endParaRPr>
            </a:p>
          </p:txBody>
        </p:sp>
        <p:sp>
          <p:nvSpPr>
            <p:cNvPr id="8" name="직사각형 7">
              <a:extLst>
                <a:ext uri="{FF2B5EF4-FFF2-40B4-BE49-F238E27FC236}">
                  <a16:creationId xmlns:a16="http://schemas.microsoft.com/office/drawing/2014/main" id="{AB76B7B4-7E62-4892-BC9A-552F17EEC5B8}"/>
                </a:ext>
              </a:extLst>
            </p:cNvPr>
            <p:cNvSpPr/>
            <p:nvPr/>
          </p:nvSpPr>
          <p:spPr>
            <a:xfrm>
              <a:off x="161042" y="8834624"/>
              <a:ext cx="6534472" cy="37780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ja-JP" altLang="en-US" sz="969" b="1" dirty="0">
                  <a:latin typeface="나눔바른고딕" panose="020B0603020101020101" pitchFamily="50" charset="-127"/>
                  <a:ea typeface="Meiryo UI" pitchFamily="34" charset="-128"/>
                  <a:cs typeface="Meiryo UI" pitchFamily="34" charset="-128"/>
                </a:rPr>
                <a:t>下</a:t>
              </a:r>
              <a:r>
                <a:rPr lang="ko-KR" altLang="en-US" sz="969" dirty="0">
                  <a:latin typeface="나눔바른고딕" panose="020B0603020101020101" pitchFamily="50" charset="-127"/>
                  <a:ea typeface="나눔바른고딕" panose="020B0603020101020101" pitchFamily="50" charset="-127"/>
                  <a:cs typeface="Meiryo UI" pitchFamily="34" charset="-128"/>
                </a:rPr>
                <a:t> </a:t>
              </a:r>
              <a:r>
                <a:rPr lang="ja-JP" altLang="en-US" sz="969" dirty="0">
                  <a:latin typeface="나눔바른고딕" panose="020B0603020101020101" pitchFamily="50" charset="-127"/>
                  <a:ea typeface="Meiryo UI" pitchFamily="34" charset="-128"/>
                  <a:cs typeface="Meiryo UI" pitchFamily="34" charset="-128"/>
                </a:rPr>
                <a:t>　</a:t>
              </a:r>
              <a:r>
                <a:rPr lang="en-US" altLang="ko-KR" sz="969" dirty="0">
                  <a:latin typeface="나눔바른고딕" panose="020B0603020101020101" pitchFamily="50" charset="-127"/>
                  <a:ea typeface="나눔바른고딕" panose="020B0603020101020101" pitchFamily="50" charset="-127"/>
                  <a:cs typeface="Meiryo UI" pitchFamily="34" charset="-128"/>
                </a:rPr>
                <a:t>:</a:t>
              </a:r>
              <a:r>
                <a:rPr lang="ja-JP" altLang="en-US" sz="969" dirty="0">
                  <a:latin typeface="나눔바른고딕" panose="020B0603020101020101" pitchFamily="50" charset="-127"/>
                  <a:ea typeface="Meiryo UI" pitchFamily="34" charset="-128"/>
                  <a:cs typeface="Meiryo UI" pitchFamily="34" charset="-128"/>
                </a:rPr>
                <a:t>　基本知識＆コード解読可能、使用経験有り</a:t>
              </a:r>
              <a:endParaRPr lang="ko-KR" altLang="en-US" sz="969" dirty="0">
                <a:latin typeface="나눔바른고딕" panose="020B0603020101020101" pitchFamily="50" charset="-127"/>
                <a:ea typeface="나눔바른고딕" panose="020B0603020101020101" pitchFamily="50" charset="-127"/>
                <a:cs typeface="Meiryo UI" pitchFamily="34" charset="-128"/>
              </a:endParaRPr>
            </a:p>
          </p:txBody>
        </p:sp>
      </p:grpSp>
      <p:grpSp>
        <p:nvGrpSpPr>
          <p:cNvPr id="9" name="그룹 8">
            <a:extLst>
              <a:ext uri="{FF2B5EF4-FFF2-40B4-BE49-F238E27FC236}">
                <a16:creationId xmlns:a16="http://schemas.microsoft.com/office/drawing/2014/main" id="{DDB0D2FA-9D94-472A-AD48-03F1A423DD32}"/>
              </a:ext>
            </a:extLst>
          </p:cNvPr>
          <p:cNvGrpSpPr/>
          <p:nvPr/>
        </p:nvGrpSpPr>
        <p:grpSpPr>
          <a:xfrm>
            <a:off x="2021233" y="1261816"/>
            <a:ext cx="2264423" cy="1788962"/>
            <a:chOff x="315073" y="1231318"/>
            <a:chExt cx="2894855" cy="1734621"/>
          </a:xfrm>
        </p:grpSpPr>
        <p:sp>
          <p:nvSpPr>
            <p:cNvPr id="10" name="직사각형 9">
              <a:extLst>
                <a:ext uri="{FF2B5EF4-FFF2-40B4-BE49-F238E27FC236}">
                  <a16:creationId xmlns:a16="http://schemas.microsoft.com/office/drawing/2014/main" id="{5697E60C-EC81-45B4-A21B-8CCF60B7BC44}"/>
                </a:ext>
              </a:extLst>
            </p:cNvPr>
            <p:cNvSpPr/>
            <p:nvPr/>
          </p:nvSpPr>
          <p:spPr>
            <a:xfrm>
              <a:off x="318523" y="1231318"/>
              <a:ext cx="2891402" cy="43933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700" b="1" dirty="0">
                  <a:latin typeface="나눔바른고딕" panose="020B0603020101020101" pitchFamily="50" charset="-127"/>
                  <a:ea typeface="나눔바른고딕" panose="020B0603020101020101" pitchFamily="50" charset="-127"/>
                  <a:cs typeface="Meiryo UI" pitchFamily="34" charset="-128"/>
                </a:rPr>
                <a:t>Client Side</a:t>
              </a:r>
              <a:endParaRPr lang="ko-KR" altLang="en-US" sz="1700" b="1" dirty="0">
                <a:latin typeface="나눔바른고딕" panose="020B0603020101020101" pitchFamily="50" charset="-127"/>
                <a:ea typeface="나눔바른고딕" panose="020B0603020101020101" pitchFamily="50" charset="-127"/>
                <a:cs typeface="Meiryo UI" pitchFamily="34" charset="-128"/>
              </a:endParaRPr>
            </a:p>
          </p:txBody>
        </p:sp>
        <p:sp>
          <p:nvSpPr>
            <p:cNvPr id="11" name="직사각형 10">
              <a:extLst>
                <a:ext uri="{FF2B5EF4-FFF2-40B4-BE49-F238E27FC236}">
                  <a16:creationId xmlns:a16="http://schemas.microsoft.com/office/drawing/2014/main" id="{84DB6195-6BD3-408C-B9DF-8D06D471A9BD}"/>
                </a:ext>
              </a:extLst>
            </p:cNvPr>
            <p:cNvSpPr/>
            <p:nvPr/>
          </p:nvSpPr>
          <p:spPr>
            <a:xfrm>
              <a:off x="318524" y="1650792"/>
              <a:ext cx="2155191"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HTML5</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14" name="직사각형 13">
              <a:extLst>
                <a:ext uri="{FF2B5EF4-FFF2-40B4-BE49-F238E27FC236}">
                  <a16:creationId xmlns:a16="http://schemas.microsoft.com/office/drawing/2014/main" id="{AFB61360-4554-4E36-A2D5-D5A0359C0434}"/>
                </a:ext>
              </a:extLst>
            </p:cNvPr>
            <p:cNvSpPr/>
            <p:nvPr/>
          </p:nvSpPr>
          <p:spPr>
            <a:xfrm>
              <a:off x="2458213" y="2093132"/>
              <a:ext cx="748262" cy="43952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中</a:t>
              </a:r>
              <a:endParaRPr lang="ko-KR" altLang="en-US" sz="1500" dirty="0">
                <a:latin typeface="나눔바른고딕" panose="020B0603020101020101" pitchFamily="50" charset="-127"/>
                <a:ea typeface="나눔바른고딕" panose="020B0603020101020101" pitchFamily="50" charset="-127"/>
                <a:cs typeface="Meiryo UI" pitchFamily="34" charset="-128"/>
              </a:endParaRPr>
            </a:p>
          </p:txBody>
        </p:sp>
        <p:sp>
          <p:nvSpPr>
            <p:cNvPr id="15" name="직사각형 14">
              <a:extLst>
                <a:ext uri="{FF2B5EF4-FFF2-40B4-BE49-F238E27FC236}">
                  <a16:creationId xmlns:a16="http://schemas.microsoft.com/office/drawing/2014/main" id="{ABD3AE47-1BC7-47DC-94BF-2412940BC140}"/>
                </a:ext>
              </a:extLst>
            </p:cNvPr>
            <p:cNvSpPr/>
            <p:nvPr/>
          </p:nvSpPr>
          <p:spPr>
            <a:xfrm>
              <a:off x="315073" y="2093132"/>
              <a:ext cx="2155192"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JavaScript</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16" name="직사각형 15">
              <a:extLst>
                <a:ext uri="{FF2B5EF4-FFF2-40B4-BE49-F238E27FC236}">
                  <a16:creationId xmlns:a16="http://schemas.microsoft.com/office/drawing/2014/main" id="{8A38F647-217C-4A2F-8179-11D1A7DA5E82}"/>
                </a:ext>
              </a:extLst>
            </p:cNvPr>
            <p:cNvSpPr/>
            <p:nvPr/>
          </p:nvSpPr>
          <p:spPr>
            <a:xfrm>
              <a:off x="2458213" y="2506892"/>
              <a:ext cx="748262"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中</a:t>
              </a:r>
              <a:endParaRPr lang="ko-KR" altLang="en-US" sz="1500" dirty="0">
                <a:latin typeface="나눔바른고딕" panose="020B0603020101020101" pitchFamily="50" charset="-127"/>
                <a:ea typeface="나눔바른고딕" panose="020B0603020101020101" pitchFamily="50" charset="-127"/>
                <a:cs typeface="Meiryo UI" pitchFamily="34" charset="-128"/>
              </a:endParaRPr>
            </a:p>
          </p:txBody>
        </p:sp>
        <p:sp>
          <p:nvSpPr>
            <p:cNvPr id="17" name="직사각형 16">
              <a:extLst>
                <a:ext uri="{FF2B5EF4-FFF2-40B4-BE49-F238E27FC236}">
                  <a16:creationId xmlns:a16="http://schemas.microsoft.com/office/drawing/2014/main" id="{CBC2DD61-10F2-4147-A315-18473FB75916}"/>
                </a:ext>
              </a:extLst>
            </p:cNvPr>
            <p:cNvSpPr/>
            <p:nvPr/>
          </p:nvSpPr>
          <p:spPr>
            <a:xfrm>
              <a:off x="315073" y="2506892"/>
              <a:ext cx="2155191"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err="1">
                  <a:solidFill>
                    <a:schemeClr val="tx1"/>
                  </a:solidFill>
                  <a:latin typeface="나눔바른고딕" panose="020B0603020101020101" pitchFamily="50" charset="-127"/>
                  <a:ea typeface="나눔바른고딕" panose="020B0603020101020101" pitchFamily="50" charset="-127"/>
                  <a:cs typeface="Meiryo UI" pitchFamily="34" charset="-128"/>
                </a:rPr>
                <a:t>jQuery</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20" name="직사각형 19">
              <a:extLst>
                <a:ext uri="{FF2B5EF4-FFF2-40B4-BE49-F238E27FC236}">
                  <a16:creationId xmlns:a16="http://schemas.microsoft.com/office/drawing/2014/main" id="{A532BC53-8C3D-4D4E-AEF3-D55F0D1BA2A1}"/>
                </a:ext>
              </a:extLst>
            </p:cNvPr>
            <p:cNvSpPr/>
            <p:nvPr/>
          </p:nvSpPr>
          <p:spPr>
            <a:xfrm>
              <a:off x="2473715" y="1650792"/>
              <a:ext cx="736213" cy="43952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中</a:t>
              </a:r>
              <a:endParaRPr lang="ko-KR" altLang="en-US" sz="1500" dirty="0">
                <a:latin typeface="나눔바른고딕" panose="020B0603020101020101" pitchFamily="50" charset="-127"/>
                <a:ea typeface="나눔바른고딕" panose="020B0603020101020101" pitchFamily="50" charset="-127"/>
                <a:cs typeface="Meiryo UI" pitchFamily="34" charset="-128"/>
              </a:endParaRPr>
            </a:p>
          </p:txBody>
        </p:sp>
        <p:pic>
          <p:nvPicPr>
            <p:cNvPr id="21" name="Picture 2" descr="E:\사진\1 - 프로그래밍 사진\언어 로고\HTML5_logo_and_wordmark.svg.png">
              <a:extLst>
                <a:ext uri="{FF2B5EF4-FFF2-40B4-BE49-F238E27FC236}">
                  <a16:creationId xmlns:a16="http://schemas.microsoft.com/office/drawing/2014/main" id="{E4714E4E-8ECC-490D-8B7A-D9D57C09DFCC}"/>
                </a:ext>
              </a:extLst>
            </p:cNvPr>
            <p:cNvPicPr>
              <a:picLocks noChangeAspect="1" noChangeArrowheads="1"/>
            </p:cNvPicPr>
            <p:nvPr/>
          </p:nvPicPr>
          <p:blipFill>
            <a:blip r:embed="rId2"/>
            <a:srcRect/>
            <a:stretch>
              <a:fillRect/>
            </a:stretch>
          </p:blipFill>
          <p:spPr bwMode="auto">
            <a:xfrm>
              <a:off x="1952527" y="1678987"/>
              <a:ext cx="539494" cy="383133"/>
            </a:xfrm>
            <a:prstGeom prst="rect">
              <a:avLst/>
            </a:prstGeom>
            <a:noFill/>
          </p:spPr>
        </p:pic>
        <p:pic>
          <p:nvPicPr>
            <p:cNvPr id="23" name="Picture 3" descr="E:\사진\1 - 프로그래밍 사진\언어 로고\JS6_Logo.png">
              <a:extLst>
                <a:ext uri="{FF2B5EF4-FFF2-40B4-BE49-F238E27FC236}">
                  <a16:creationId xmlns:a16="http://schemas.microsoft.com/office/drawing/2014/main" id="{4308C1A8-8EAD-46F4-8DAF-12DD1B3D2604}"/>
                </a:ext>
              </a:extLst>
            </p:cNvPr>
            <p:cNvPicPr>
              <a:picLocks noChangeAspect="1" noChangeArrowheads="1"/>
            </p:cNvPicPr>
            <p:nvPr/>
          </p:nvPicPr>
          <p:blipFill>
            <a:blip r:embed="rId3"/>
            <a:srcRect/>
            <a:stretch>
              <a:fillRect/>
            </a:stretch>
          </p:blipFill>
          <p:spPr bwMode="auto">
            <a:xfrm>
              <a:off x="1980401" y="2114359"/>
              <a:ext cx="492400" cy="370953"/>
            </a:xfrm>
            <a:prstGeom prst="rect">
              <a:avLst/>
            </a:prstGeom>
            <a:noFill/>
          </p:spPr>
        </p:pic>
        <p:pic>
          <p:nvPicPr>
            <p:cNvPr id="24" name="Picture 5" descr="E:\사진\1 - 프로그래밍 사진\언어 로고\jquery_logo.png">
              <a:extLst>
                <a:ext uri="{FF2B5EF4-FFF2-40B4-BE49-F238E27FC236}">
                  <a16:creationId xmlns:a16="http://schemas.microsoft.com/office/drawing/2014/main" id="{61405656-7936-426C-89B8-027937C48E16}"/>
                </a:ext>
              </a:extLst>
            </p:cNvPr>
            <p:cNvPicPr>
              <a:picLocks noChangeAspect="1" noChangeArrowheads="1"/>
            </p:cNvPicPr>
            <p:nvPr/>
          </p:nvPicPr>
          <p:blipFill>
            <a:blip r:embed="rId4" cstate="print"/>
            <a:srcRect/>
            <a:stretch>
              <a:fillRect/>
            </a:stretch>
          </p:blipFill>
          <p:spPr bwMode="auto">
            <a:xfrm>
              <a:off x="1842055" y="2472089"/>
              <a:ext cx="655530" cy="493850"/>
            </a:xfrm>
            <a:prstGeom prst="rect">
              <a:avLst/>
            </a:prstGeom>
            <a:noFill/>
          </p:spPr>
        </p:pic>
      </p:grpSp>
      <p:grpSp>
        <p:nvGrpSpPr>
          <p:cNvPr id="26" name="그룹 25">
            <a:extLst>
              <a:ext uri="{FF2B5EF4-FFF2-40B4-BE49-F238E27FC236}">
                <a16:creationId xmlns:a16="http://schemas.microsoft.com/office/drawing/2014/main" id="{C75FE27D-6237-4A65-8E93-49DF8A73EB0D}"/>
              </a:ext>
            </a:extLst>
          </p:cNvPr>
          <p:cNvGrpSpPr/>
          <p:nvPr/>
        </p:nvGrpSpPr>
        <p:grpSpPr>
          <a:xfrm>
            <a:off x="2011312" y="4133576"/>
            <a:ext cx="2261724" cy="1335395"/>
            <a:chOff x="3577302" y="1230377"/>
            <a:chExt cx="2891404" cy="1293587"/>
          </a:xfrm>
        </p:grpSpPr>
        <p:sp>
          <p:nvSpPr>
            <p:cNvPr id="27" name="직사각형 26">
              <a:extLst>
                <a:ext uri="{FF2B5EF4-FFF2-40B4-BE49-F238E27FC236}">
                  <a16:creationId xmlns:a16="http://schemas.microsoft.com/office/drawing/2014/main" id="{03B9E172-9CB1-423E-9348-B5F13B1982BD}"/>
                </a:ext>
              </a:extLst>
            </p:cNvPr>
            <p:cNvSpPr/>
            <p:nvPr/>
          </p:nvSpPr>
          <p:spPr>
            <a:xfrm>
              <a:off x="3577302" y="1230377"/>
              <a:ext cx="2891404" cy="43933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700" b="1" dirty="0">
                  <a:latin typeface="나눔바른고딕" panose="020B0603020101020101" pitchFamily="50" charset="-127"/>
                  <a:ea typeface="나눔바른고딕" panose="020B0603020101020101" pitchFamily="50" charset="-127"/>
                  <a:cs typeface="Meiryo UI" pitchFamily="34" charset="-128"/>
                </a:rPr>
                <a:t>Server Side</a:t>
              </a:r>
              <a:endParaRPr lang="ko-KR" altLang="en-US" sz="1700" b="1" dirty="0">
                <a:latin typeface="나눔바른고딕" panose="020B0603020101020101" pitchFamily="50" charset="-127"/>
                <a:ea typeface="나눔바른고딕" panose="020B0603020101020101" pitchFamily="50" charset="-127"/>
                <a:cs typeface="Meiryo UI" pitchFamily="34" charset="-128"/>
              </a:endParaRPr>
            </a:p>
          </p:txBody>
        </p:sp>
        <p:sp>
          <p:nvSpPr>
            <p:cNvPr id="28" name="직사각형 27">
              <a:extLst>
                <a:ext uri="{FF2B5EF4-FFF2-40B4-BE49-F238E27FC236}">
                  <a16:creationId xmlns:a16="http://schemas.microsoft.com/office/drawing/2014/main" id="{5000D6B2-9F65-4527-BCEA-50D1D61CE39B}"/>
                </a:ext>
              </a:extLst>
            </p:cNvPr>
            <p:cNvSpPr/>
            <p:nvPr/>
          </p:nvSpPr>
          <p:spPr>
            <a:xfrm>
              <a:off x="3577302" y="1649851"/>
              <a:ext cx="2155191"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err="1">
                  <a:solidFill>
                    <a:schemeClr val="tx1"/>
                  </a:solidFill>
                  <a:latin typeface="나눔바른고딕" panose="020B0603020101020101" pitchFamily="50" charset="-127"/>
                  <a:ea typeface="나눔바른고딕" panose="020B0603020101020101" pitchFamily="50" charset="-127"/>
                  <a:cs typeface="Meiryo UI" pitchFamily="34" charset="-128"/>
                </a:rPr>
                <a:t>php</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29" name="직사각형 28">
              <a:extLst>
                <a:ext uri="{FF2B5EF4-FFF2-40B4-BE49-F238E27FC236}">
                  <a16:creationId xmlns:a16="http://schemas.microsoft.com/office/drawing/2014/main" id="{235F77A4-F3BA-4351-B8EB-10C8262FD534}"/>
                </a:ext>
              </a:extLst>
            </p:cNvPr>
            <p:cNvSpPr/>
            <p:nvPr/>
          </p:nvSpPr>
          <p:spPr>
            <a:xfrm>
              <a:off x="5720442" y="2084439"/>
              <a:ext cx="748263" cy="439525"/>
            </a:xfrm>
            <a:prstGeom prst="rect">
              <a:avLst/>
            </a:prstGeom>
            <a:solidFill>
              <a:schemeClr val="accent1">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上</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30" name="직사각형 29">
              <a:extLst>
                <a:ext uri="{FF2B5EF4-FFF2-40B4-BE49-F238E27FC236}">
                  <a16:creationId xmlns:a16="http://schemas.microsoft.com/office/drawing/2014/main" id="{66459EA2-FEEA-4496-ACEE-52508450E49F}"/>
                </a:ext>
              </a:extLst>
            </p:cNvPr>
            <p:cNvSpPr/>
            <p:nvPr/>
          </p:nvSpPr>
          <p:spPr>
            <a:xfrm>
              <a:off x="3577302" y="2084439"/>
              <a:ext cx="2155191"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ja-JP" sz="1500" dirty="0" err="1">
                  <a:solidFill>
                    <a:schemeClr val="tx1"/>
                  </a:solidFill>
                  <a:latin typeface="나눔바른고딕" panose="020B0603020101020101" pitchFamily="50" charset="-127"/>
                  <a:ea typeface="나눔바른고딕" panose="020B0603020101020101" pitchFamily="50" charset="-127"/>
                  <a:cs typeface="Meiryo UI" pitchFamily="34" charset="-128"/>
                </a:rPr>
                <a:t>Laravel</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31" name="직사각형 30">
              <a:extLst>
                <a:ext uri="{FF2B5EF4-FFF2-40B4-BE49-F238E27FC236}">
                  <a16:creationId xmlns:a16="http://schemas.microsoft.com/office/drawing/2014/main" id="{7F8799C5-91C9-4310-B884-935CB466FEAD}"/>
                </a:ext>
              </a:extLst>
            </p:cNvPr>
            <p:cNvSpPr/>
            <p:nvPr/>
          </p:nvSpPr>
          <p:spPr>
            <a:xfrm>
              <a:off x="5732492" y="1649851"/>
              <a:ext cx="736211" cy="439525"/>
            </a:xfrm>
            <a:prstGeom prst="rect">
              <a:avLst/>
            </a:prstGeom>
            <a:solidFill>
              <a:schemeClr val="accent1">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上</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pic>
          <p:nvPicPr>
            <p:cNvPr id="32" name="Picture 10" descr="C:\Users\min\Desktop\250px-PHP-logo.svg.png">
              <a:extLst>
                <a:ext uri="{FF2B5EF4-FFF2-40B4-BE49-F238E27FC236}">
                  <a16:creationId xmlns:a16="http://schemas.microsoft.com/office/drawing/2014/main" id="{1D41E7AE-9A47-4BC6-80A2-6F44C53EEC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7254" y="1675324"/>
              <a:ext cx="517078" cy="38954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3" name="그룹 32">
            <a:extLst>
              <a:ext uri="{FF2B5EF4-FFF2-40B4-BE49-F238E27FC236}">
                <a16:creationId xmlns:a16="http://schemas.microsoft.com/office/drawing/2014/main" id="{D3F1DFBA-EE2C-4E59-9DFE-2B0AE1FAE03A}"/>
              </a:ext>
            </a:extLst>
          </p:cNvPr>
          <p:cNvGrpSpPr/>
          <p:nvPr/>
        </p:nvGrpSpPr>
        <p:grpSpPr>
          <a:xfrm>
            <a:off x="4510843" y="4135001"/>
            <a:ext cx="2261723" cy="880721"/>
            <a:chOff x="3575264" y="2628441"/>
            <a:chExt cx="2893439" cy="858999"/>
          </a:xfrm>
        </p:grpSpPr>
        <p:sp>
          <p:nvSpPr>
            <p:cNvPr id="34" name="직사각형 33">
              <a:extLst>
                <a:ext uri="{FF2B5EF4-FFF2-40B4-BE49-F238E27FC236}">
                  <a16:creationId xmlns:a16="http://schemas.microsoft.com/office/drawing/2014/main" id="{AEE4453F-FDEE-4C8D-BC6E-2FD5E0D6E3C1}"/>
                </a:ext>
              </a:extLst>
            </p:cNvPr>
            <p:cNvSpPr/>
            <p:nvPr/>
          </p:nvSpPr>
          <p:spPr>
            <a:xfrm>
              <a:off x="3575264" y="2628441"/>
              <a:ext cx="2893439" cy="43933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700" b="1" dirty="0">
                  <a:latin typeface="나눔바른고딕" panose="020B0603020101020101" pitchFamily="50" charset="-127"/>
                  <a:ea typeface="나눔바른고딕" panose="020B0603020101020101" pitchFamily="50" charset="-127"/>
                  <a:cs typeface="Meiryo UI" pitchFamily="34" charset="-128"/>
                </a:rPr>
                <a:t>Mobile App</a:t>
              </a:r>
              <a:endParaRPr lang="ko-KR" altLang="en-US" sz="1700" b="1" dirty="0">
                <a:latin typeface="나눔바른고딕" panose="020B0603020101020101" pitchFamily="50" charset="-127"/>
                <a:ea typeface="나눔바른고딕" panose="020B0603020101020101" pitchFamily="50" charset="-127"/>
                <a:cs typeface="Meiryo UI" pitchFamily="34" charset="-128"/>
              </a:endParaRPr>
            </a:p>
          </p:txBody>
        </p:sp>
        <p:sp>
          <p:nvSpPr>
            <p:cNvPr id="35" name="직사각형 34">
              <a:extLst>
                <a:ext uri="{FF2B5EF4-FFF2-40B4-BE49-F238E27FC236}">
                  <a16:creationId xmlns:a16="http://schemas.microsoft.com/office/drawing/2014/main" id="{A5500A74-0E79-41A5-B038-63EE192E823D}"/>
                </a:ext>
              </a:extLst>
            </p:cNvPr>
            <p:cNvSpPr/>
            <p:nvPr/>
          </p:nvSpPr>
          <p:spPr>
            <a:xfrm>
              <a:off x="3575264" y="3047914"/>
              <a:ext cx="2155190"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Android</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36" name="직사각형 35">
              <a:extLst>
                <a:ext uri="{FF2B5EF4-FFF2-40B4-BE49-F238E27FC236}">
                  <a16:creationId xmlns:a16="http://schemas.microsoft.com/office/drawing/2014/main" id="{D7F4FAC9-B5D4-4F59-8084-7AC1B80F3655}"/>
                </a:ext>
              </a:extLst>
            </p:cNvPr>
            <p:cNvSpPr/>
            <p:nvPr/>
          </p:nvSpPr>
          <p:spPr>
            <a:xfrm>
              <a:off x="5730454" y="3047915"/>
              <a:ext cx="738247" cy="439525"/>
            </a:xfrm>
            <a:prstGeom prst="rect">
              <a:avLst/>
            </a:prstGeom>
            <a:solidFill>
              <a:schemeClr val="accent1">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上</a:t>
              </a:r>
            </a:p>
          </p:txBody>
        </p:sp>
        <p:pic>
          <p:nvPicPr>
            <p:cNvPr id="37" name="Picture 12" descr="E:\사진\1 - 프로그래밍 사진\언어 로고\android_logo_500.jpg">
              <a:extLst>
                <a:ext uri="{FF2B5EF4-FFF2-40B4-BE49-F238E27FC236}">
                  <a16:creationId xmlns:a16="http://schemas.microsoft.com/office/drawing/2014/main" id="{BFBAF125-97D9-44FE-9B66-0E55FF2094A3}"/>
                </a:ext>
              </a:extLst>
            </p:cNvPr>
            <p:cNvPicPr>
              <a:picLocks noChangeAspect="1" noChangeArrowheads="1"/>
            </p:cNvPicPr>
            <p:nvPr/>
          </p:nvPicPr>
          <p:blipFill>
            <a:blip r:embed="rId6" cstate="print"/>
            <a:srcRect/>
            <a:stretch>
              <a:fillRect/>
            </a:stretch>
          </p:blipFill>
          <p:spPr bwMode="auto">
            <a:xfrm>
              <a:off x="5129847" y="3077943"/>
              <a:ext cx="578616" cy="385520"/>
            </a:xfrm>
            <a:prstGeom prst="rect">
              <a:avLst/>
            </a:prstGeom>
            <a:noFill/>
          </p:spPr>
        </p:pic>
      </p:grpSp>
      <p:grpSp>
        <p:nvGrpSpPr>
          <p:cNvPr id="38" name="그룹 37">
            <a:extLst>
              <a:ext uri="{FF2B5EF4-FFF2-40B4-BE49-F238E27FC236}">
                <a16:creationId xmlns:a16="http://schemas.microsoft.com/office/drawing/2014/main" id="{F2C4E6ED-3214-4E8A-BF78-CB2008222A31}"/>
              </a:ext>
            </a:extLst>
          </p:cNvPr>
          <p:cNvGrpSpPr/>
          <p:nvPr/>
        </p:nvGrpSpPr>
        <p:grpSpPr>
          <a:xfrm>
            <a:off x="4514768" y="1263065"/>
            <a:ext cx="2264872" cy="2694386"/>
            <a:chOff x="318484" y="4953000"/>
            <a:chExt cx="2895428" cy="2621562"/>
          </a:xfrm>
        </p:grpSpPr>
        <p:sp>
          <p:nvSpPr>
            <p:cNvPr id="39" name="직사각형 38">
              <a:extLst>
                <a:ext uri="{FF2B5EF4-FFF2-40B4-BE49-F238E27FC236}">
                  <a16:creationId xmlns:a16="http://schemas.microsoft.com/office/drawing/2014/main" id="{7DF9AC62-DC9E-4A69-B26D-3806ED821484}"/>
                </a:ext>
              </a:extLst>
            </p:cNvPr>
            <p:cNvSpPr/>
            <p:nvPr/>
          </p:nvSpPr>
          <p:spPr>
            <a:xfrm>
              <a:off x="318522" y="4953000"/>
              <a:ext cx="2891403" cy="43933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700" b="1" dirty="0">
                  <a:latin typeface="나눔바른고딕" panose="020B0603020101020101" pitchFamily="50" charset="-127"/>
                  <a:ea typeface="나눔바른고딕" panose="020B0603020101020101" pitchFamily="50" charset="-127"/>
                  <a:cs typeface="Meiryo UI" pitchFamily="34" charset="-128"/>
                </a:rPr>
                <a:t>DBMS / OS</a:t>
              </a:r>
              <a:endParaRPr lang="ko-KR" altLang="en-US" sz="1700" b="1" dirty="0">
                <a:latin typeface="나눔바른고딕" panose="020B0603020101020101" pitchFamily="50" charset="-127"/>
                <a:ea typeface="나눔바른고딕" panose="020B0603020101020101" pitchFamily="50" charset="-127"/>
                <a:cs typeface="Meiryo UI" pitchFamily="34" charset="-128"/>
              </a:endParaRPr>
            </a:p>
          </p:txBody>
        </p:sp>
        <p:sp>
          <p:nvSpPr>
            <p:cNvPr id="40" name="직사각형 39">
              <a:extLst>
                <a:ext uri="{FF2B5EF4-FFF2-40B4-BE49-F238E27FC236}">
                  <a16:creationId xmlns:a16="http://schemas.microsoft.com/office/drawing/2014/main" id="{EAEB3048-572E-4128-8ADA-CD8C2A26B5AC}"/>
                </a:ext>
              </a:extLst>
            </p:cNvPr>
            <p:cNvSpPr/>
            <p:nvPr/>
          </p:nvSpPr>
          <p:spPr>
            <a:xfrm>
              <a:off x="318523" y="5372474"/>
              <a:ext cx="2155191"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a:solidFill>
                    <a:schemeClr val="tx1"/>
                  </a:solidFill>
                  <a:latin typeface="나눔바른고딕" panose="020B0603020101020101" pitchFamily="50" charset="-127"/>
                  <a:ea typeface="나눔바른고딕" panose="020B0603020101020101" pitchFamily="50" charset="-127"/>
                  <a:cs typeface="Meiryo UI" pitchFamily="34" charset="-128"/>
                </a:rPr>
                <a:t>MySQL</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41" name="직사각형 40">
              <a:extLst>
                <a:ext uri="{FF2B5EF4-FFF2-40B4-BE49-F238E27FC236}">
                  <a16:creationId xmlns:a16="http://schemas.microsoft.com/office/drawing/2014/main" id="{24C5E573-F719-421E-9D3F-4E44AB69205E}"/>
                </a:ext>
              </a:extLst>
            </p:cNvPr>
            <p:cNvSpPr/>
            <p:nvPr/>
          </p:nvSpPr>
          <p:spPr>
            <a:xfrm>
              <a:off x="2457108" y="6262868"/>
              <a:ext cx="756804"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中</a:t>
              </a:r>
              <a:endParaRPr lang="ko-KR" altLang="en-US" sz="1500" dirty="0">
                <a:latin typeface="나눔바른고딕" panose="020B0603020101020101" pitchFamily="50" charset="-127"/>
                <a:ea typeface="나눔바른고딕" panose="020B0603020101020101" pitchFamily="50" charset="-127"/>
                <a:cs typeface="Meiryo UI" pitchFamily="34" charset="-128"/>
              </a:endParaRPr>
            </a:p>
          </p:txBody>
        </p:sp>
        <p:sp>
          <p:nvSpPr>
            <p:cNvPr id="42" name="직사각형 41">
              <a:extLst>
                <a:ext uri="{FF2B5EF4-FFF2-40B4-BE49-F238E27FC236}">
                  <a16:creationId xmlns:a16="http://schemas.microsoft.com/office/drawing/2014/main" id="{3FD76E21-1A91-41D4-8648-145858A449E0}"/>
                </a:ext>
              </a:extLst>
            </p:cNvPr>
            <p:cNvSpPr/>
            <p:nvPr/>
          </p:nvSpPr>
          <p:spPr>
            <a:xfrm>
              <a:off x="318484" y="6259476"/>
              <a:ext cx="2155191"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Apache</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43" name="직사각형 42">
              <a:extLst>
                <a:ext uri="{FF2B5EF4-FFF2-40B4-BE49-F238E27FC236}">
                  <a16:creationId xmlns:a16="http://schemas.microsoft.com/office/drawing/2014/main" id="{311F7B98-6659-4F16-A59C-22EDC3981FD8}"/>
                </a:ext>
              </a:extLst>
            </p:cNvPr>
            <p:cNvSpPr/>
            <p:nvPr/>
          </p:nvSpPr>
          <p:spPr>
            <a:xfrm>
              <a:off x="2398830" y="6696728"/>
              <a:ext cx="815082"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中</a:t>
              </a:r>
              <a:endParaRPr lang="ko-KR" altLang="en-US" sz="1500" dirty="0">
                <a:latin typeface="나눔바른고딕" panose="020B0603020101020101" pitchFamily="50" charset="-127"/>
                <a:ea typeface="나눔바른고딕" panose="020B0603020101020101" pitchFamily="50" charset="-127"/>
                <a:cs typeface="Meiryo UI" pitchFamily="34" charset="-128"/>
              </a:endParaRPr>
            </a:p>
          </p:txBody>
        </p:sp>
        <p:sp>
          <p:nvSpPr>
            <p:cNvPr id="44" name="직사각형 43">
              <a:extLst>
                <a:ext uri="{FF2B5EF4-FFF2-40B4-BE49-F238E27FC236}">
                  <a16:creationId xmlns:a16="http://schemas.microsoft.com/office/drawing/2014/main" id="{66906F56-A7F6-457E-B50B-FD1C47E8CCF3}"/>
                </a:ext>
              </a:extLst>
            </p:cNvPr>
            <p:cNvSpPr/>
            <p:nvPr/>
          </p:nvSpPr>
          <p:spPr>
            <a:xfrm>
              <a:off x="327903" y="6696728"/>
              <a:ext cx="2155192"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Linux</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45" name="직사각형 44">
              <a:extLst>
                <a:ext uri="{FF2B5EF4-FFF2-40B4-BE49-F238E27FC236}">
                  <a16:creationId xmlns:a16="http://schemas.microsoft.com/office/drawing/2014/main" id="{DFC1F8DE-F3AD-41F0-8DDC-2CB42269911A}"/>
                </a:ext>
              </a:extLst>
            </p:cNvPr>
            <p:cNvSpPr/>
            <p:nvPr/>
          </p:nvSpPr>
          <p:spPr>
            <a:xfrm>
              <a:off x="2471739" y="7135011"/>
              <a:ext cx="733128" cy="439525"/>
            </a:xfrm>
            <a:prstGeom prst="rect">
              <a:avLst/>
            </a:prstGeom>
            <a:solidFill>
              <a:schemeClr val="accent1">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上</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46" name="직사각형 45">
              <a:extLst>
                <a:ext uri="{FF2B5EF4-FFF2-40B4-BE49-F238E27FC236}">
                  <a16:creationId xmlns:a16="http://schemas.microsoft.com/office/drawing/2014/main" id="{870E2B2B-B121-4FF7-A323-E4C7C5D3F26F}"/>
                </a:ext>
              </a:extLst>
            </p:cNvPr>
            <p:cNvSpPr/>
            <p:nvPr/>
          </p:nvSpPr>
          <p:spPr>
            <a:xfrm>
              <a:off x="328600" y="7135037"/>
              <a:ext cx="2155189"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Windows</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47" name="직사각형 46">
              <a:extLst>
                <a:ext uri="{FF2B5EF4-FFF2-40B4-BE49-F238E27FC236}">
                  <a16:creationId xmlns:a16="http://schemas.microsoft.com/office/drawing/2014/main" id="{DBDF57BC-190E-4ECB-9DFF-95C66B863CAF}"/>
                </a:ext>
              </a:extLst>
            </p:cNvPr>
            <p:cNvSpPr/>
            <p:nvPr/>
          </p:nvSpPr>
          <p:spPr>
            <a:xfrm>
              <a:off x="2473713" y="5372474"/>
              <a:ext cx="736213" cy="439525"/>
            </a:xfrm>
            <a:prstGeom prst="rect">
              <a:avLst/>
            </a:prstGeom>
            <a:solidFill>
              <a:schemeClr val="accent1">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上</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pic>
          <p:nvPicPr>
            <p:cNvPr id="48" name="Picture 9" descr="C:\Users\min\Desktop\489px_MySQL.svg.png">
              <a:extLst>
                <a:ext uri="{FF2B5EF4-FFF2-40B4-BE49-F238E27FC236}">
                  <a16:creationId xmlns:a16="http://schemas.microsoft.com/office/drawing/2014/main" id="{98A396A5-CD7B-4198-B118-070F7DC7F2C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9980" y="5419447"/>
              <a:ext cx="593777" cy="348507"/>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10" descr="E:\사진\1 - 프로그래밍 사진\언어 로고\linux-logo-600x300.png">
              <a:extLst>
                <a:ext uri="{FF2B5EF4-FFF2-40B4-BE49-F238E27FC236}">
                  <a16:creationId xmlns:a16="http://schemas.microsoft.com/office/drawing/2014/main" id="{05F22769-4A51-4F43-B7F7-1061615F1554}"/>
                </a:ext>
              </a:extLst>
            </p:cNvPr>
            <p:cNvPicPr>
              <a:picLocks noChangeAspect="1" noChangeArrowheads="1"/>
            </p:cNvPicPr>
            <p:nvPr/>
          </p:nvPicPr>
          <p:blipFill>
            <a:blip r:embed="rId8" cstate="print"/>
            <a:srcRect/>
            <a:stretch>
              <a:fillRect/>
            </a:stretch>
          </p:blipFill>
          <p:spPr bwMode="auto">
            <a:xfrm>
              <a:off x="1338704" y="6793184"/>
              <a:ext cx="527260" cy="359251"/>
            </a:xfrm>
            <a:prstGeom prst="rect">
              <a:avLst/>
            </a:prstGeom>
            <a:noFill/>
          </p:spPr>
        </p:pic>
        <p:pic>
          <p:nvPicPr>
            <p:cNvPr id="50" name="Picture 5" descr="C:\Users\min\Desktop\centos.png">
              <a:extLst>
                <a:ext uri="{FF2B5EF4-FFF2-40B4-BE49-F238E27FC236}">
                  <a16:creationId xmlns:a16="http://schemas.microsoft.com/office/drawing/2014/main" id="{35AD9791-0672-4174-975D-3952515B49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460" y="6757322"/>
              <a:ext cx="530531" cy="301112"/>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11" descr="E:\사진\1 - 프로그래밍 사진\언어 로고\window7.png">
              <a:extLst>
                <a:ext uri="{FF2B5EF4-FFF2-40B4-BE49-F238E27FC236}">
                  <a16:creationId xmlns:a16="http://schemas.microsoft.com/office/drawing/2014/main" id="{F39B8FFE-79E2-4E6F-8E75-9DB6FDAAEEDF}"/>
                </a:ext>
              </a:extLst>
            </p:cNvPr>
            <p:cNvPicPr>
              <a:picLocks noChangeAspect="1" noChangeArrowheads="1"/>
            </p:cNvPicPr>
            <p:nvPr/>
          </p:nvPicPr>
          <p:blipFill>
            <a:blip r:embed="rId10" cstate="print"/>
            <a:srcRect r="25693"/>
            <a:stretch>
              <a:fillRect/>
            </a:stretch>
          </p:blipFill>
          <p:spPr bwMode="auto">
            <a:xfrm>
              <a:off x="1889427" y="7170257"/>
              <a:ext cx="509403" cy="398639"/>
            </a:xfrm>
            <a:prstGeom prst="rect">
              <a:avLst/>
            </a:prstGeom>
            <a:noFill/>
          </p:spPr>
        </p:pic>
        <p:pic>
          <p:nvPicPr>
            <p:cNvPr id="52" name="Picture 3" descr="C:\Users\Administrator\Desktop\Apache.png">
              <a:extLst>
                <a:ext uri="{FF2B5EF4-FFF2-40B4-BE49-F238E27FC236}">
                  <a16:creationId xmlns:a16="http://schemas.microsoft.com/office/drawing/2014/main" id="{375051D2-F2F7-4B8A-8022-8FF3CA1D329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21640" y="6232488"/>
              <a:ext cx="934836" cy="43433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3" name="그룹 52">
            <a:extLst>
              <a:ext uri="{FF2B5EF4-FFF2-40B4-BE49-F238E27FC236}">
                <a16:creationId xmlns:a16="http://schemas.microsoft.com/office/drawing/2014/main" id="{B0998529-3700-42CE-84D5-06B1FD168525}"/>
              </a:ext>
            </a:extLst>
          </p:cNvPr>
          <p:cNvGrpSpPr/>
          <p:nvPr/>
        </p:nvGrpSpPr>
        <p:grpSpPr>
          <a:xfrm>
            <a:off x="7039730" y="1261665"/>
            <a:ext cx="2294618" cy="2195508"/>
            <a:chOff x="3572593" y="4073664"/>
            <a:chExt cx="2896622" cy="2141744"/>
          </a:xfrm>
        </p:grpSpPr>
        <p:sp>
          <p:nvSpPr>
            <p:cNvPr id="54" name="직사각형 53">
              <a:extLst>
                <a:ext uri="{FF2B5EF4-FFF2-40B4-BE49-F238E27FC236}">
                  <a16:creationId xmlns:a16="http://schemas.microsoft.com/office/drawing/2014/main" id="{9CDC6B3B-178A-47EA-AB97-6660AB911FDF}"/>
                </a:ext>
              </a:extLst>
            </p:cNvPr>
            <p:cNvSpPr/>
            <p:nvPr/>
          </p:nvSpPr>
          <p:spPr>
            <a:xfrm>
              <a:off x="3575725" y="4073664"/>
              <a:ext cx="2892975" cy="43933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700" b="1" dirty="0">
                  <a:latin typeface="나눔바른고딕" panose="020B0603020101020101" pitchFamily="50" charset="-127"/>
                  <a:ea typeface="나눔바른고딕" panose="020B0603020101020101" pitchFamily="50" charset="-127"/>
                  <a:cs typeface="Meiryo UI" pitchFamily="34" charset="-128"/>
                </a:rPr>
                <a:t>ETC</a:t>
              </a:r>
              <a:endParaRPr lang="ko-KR" altLang="en-US" sz="1700" b="1" dirty="0">
                <a:latin typeface="나눔바른고딕" panose="020B0603020101020101" pitchFamily="50" charset="-127"/>
                <a:ea typeface="나눔바른고딕" panose="020B0603020101020101" pitchFamily="50" charset="-127"/>
                <a:cs typeface="Meiryo UI" pitchFamily="34" charset="-128"/>
              </a:endParaRPr>
            </a:p>
          </p:txBody>
        </p:sp>
        <p:sp>
          <p:nvSpPr>
            <p:cNvPr id="55" name="직사각형 54">
              <a:extLst>
                <a:ext uri="{FF2B5EF4-FFF2-40B4-BE49-F238E27FC236}">
                  <a16:creationId xmlns:a16="http://schemas.microsoft.com/office/drawing/2014/main" id="{7E69DAC9-02A3-489C-8941-F211061B6E61}"/>
                </a:ext>
              </a:extLst>
            </p:cNvPr>
            <p:cNvSpPr/>
            <p:nvPr/>
          </p:nvSpPr>
          <p:spPr>
            <a:xfrm>
              <a:off x="3575726" y="4493138"/>
              <a:ext cx="2155191"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JAVA</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56" name="직사각형 55">
              <a:extLst>
                <a:ext uri="{FF2B5EF4-FFF2-40B4-BE49-F238E27FC236}">
                  <a16:creationId xmlns:a16="http://schemas.microsoft.com/office/drawing/2014/main" id="{B9B6B170-6788-4AB7-A41D-F49B12B6FBE0}"/>
                </a:ext>
              </a:extLst>
            </p:cNvPr>
            <p:cNvSpPr/>
            <p:nvPr/>
          </p:nvSpPr>
          <p:spPr>
            <a:xfrm>
              <a:off x="5718740" y="4910847"/>
              <a:ext cx="750349" cy="43952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中</a:t>
              </a:r>
              <a:endParaRPr lang="ko-KR" altLang="en-US" sz="1500" dirty="0">
                <a:latin typeface="나눔바른고딕" panose="020B0603020101020101" pitchFamily="50" charset="-127"/>
                <a:ea typeface="나눔바른고딕" panose="020B0603020101020101" pitchFamily="50" charset="-127"/>
                <a:cs typeface="Meiryo UI" pitchFamily="34" charset="-128"/>
              </a:endParaRPr>
            </a:p>
          </p:txBody>
        </p:sp>
        <p:sp>
          <p:nvSpPr>
            <p:cNvPr id="57" name="직사각형 56">
              <a:extLst>
                <a:ext uri="{FF2B5EF4-FFF2-40B4-BE49-F238E27FC236}">
                  <a16:creationId xmlns:a16="http://schemas.microsoft.com/office/drawing/2014/main" id="{5B0C4135-D015-418F-8E03-85753CA38CE6}"/>
                </a:ext>
              </a:extLst>
            </p:cNvPr>
            <p:cNvSpPr/>
            <p:nvPr/>
          </p:nvSpPr>
          <p:spPr>
            <a:xfrm>
              <a:off x="3572593" y="4924244"/>
              <a:ext cx="2155190"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C</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58" name="직사각형 57">
              <a:extLst>
                <a:ext uri="{FF2B5EF4-FFF2-40B4-BE49-F238E27FC236}">
                  <a16:creationId xmlns:a16="http://schemas.microsoft.com/office/drawing/2014/main" id="{A7B56BB9-2869-4A80-B2D2-24891FAC3896}"/>
                </a:ext>
              </a:extLst>
            </p:cNvPr>
            <p:cNvSpPr/>
            <p:nvPr/>
          </p:nvSpPr>
          <p:spPr>
            <a:xfrm>
              <a:off x="5718866" y="5340003"/>
              <a:ext cx="750349"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中</a:t>
              </a:r>
              <a:endParaRPr lang="ko-KR" altLang="en-US" sz="1500" dirty="0">
                <a:latin typeface="나눔바른고딕" panose="020B0603020101020101" pitchFamily="50" charset="-127"/>
                <a:ea typeface="나눔바른고딕" panose="020B0603020101020101" pitchFamily="50" charset="-127"/>
                <a:cs typeface="Meiryo UI" pitchFamily="34" charset="-128"/>
              </a:endParaRPr>
            </a:p>
          </p:txBody>
        </p:sp>
        <p:sp>
          <p:nvSpPr>
            <p:cNvPr id="59" name="직사각형 58">
              <a:extLst>
                <a:ext uri="{FF2B5EF4-FFF2-40B4-BE49-F238E27FC236}">
                  <a16:creationId xmlns:a16="http://schemas.microsoft.com/office/drawing/2014/main" id="{661252AC-6922-44CB-B924-31E0138A6FB1}"/>
                </a:ext>
              </a:extLst>
            </p:cNvPr>
            <p:cNvSpPr/>
            <p:nvPr/>
          </p:nvSpPr>
          <p:spPr>
            <a:xfrm>
              <a:off x="3575726" y="5340003"/>
              <a:ext cx="2155190"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a:solidFill>
                    <a:schemeClr val="tx1"/>
                  </a:solidFill>
                  <a:latin typeface="나눔바른고딕" panose="020B0603020101020101" pitchFamily="50" charset="-127"/>
                  <a:ea typeface="나눔바른고딕" panose="020B0603020101020101" pitchFamily="50" charset="-127"/>
                  <a:cs typeface="Meiryo UI" pitchFamily="34" charset="-128"/>
                </a:rPr>
                <a:t>Arduino</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60" name="직사각형 59">
              <a:extLst>
                <a:ext uri="{FF2B5EF4-FFF2-40B4-BE49-F238E27FC236}">
                  <a16:creationId xmlns:a16="http://schemas.microsoft.com/office/drawing/2014/main" id="{58396910-7803-4512-AD90-09C87171A905}"/>
                </a:ext>
              </a:extLst>
            </p:cNvPr>
            <p:cNvSpPr/>
            <p:nvPr/>
          </p:nvSpPr>
          <p:spPr>
            <a:xfrm>
              <a:off x="5730917" y="4493138"/>
              <a:ext cx="738298" cy="439525"/>
            </a:xfrm>
            <a:prstGeom prst="rect">
              <a:avLst/>
            </a:prstGeom>
            <a:solidFill>
              <a:schemeClr val="accent1">
                <a:lumMod val="20000"/>
                <a:lumOff val="8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上</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61" name="직사각형 60">
              <a:extLst>
                <a:ext uri="{FF2B5EF4-FFF2-40B4-BE49-F238E27FC236}">
                  <a16:creationId xmlns:a16="http://schemas.microsoft.com/office/drawing/2014/main" id="{D3F829D9-1784-440D-A8E3-7FAF53330A74}"/>
                </a:ext>
              </a:extLst>
            </p:cNvPr>
            <p:cNvSpPr/>
            <p:nvPr/>
          </p:nvSpPr>
          <p:spPr>
            <a:xfrm>
              <a:off x="5718740" y="5775883"/>
              <a:ext cx="750349"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中</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62" name="직사각형 61">
              <a:extLst>
                <a:ext uri="{FF2B5EF4-FFF2-40B4-BE49-F238E27FC236}">
                  <a16:creationId xmlns:a16="http://schemas.microsoft.com/office/drawing/2014/main" id="{A3FE9675-56B8-4C91-BD4F-567BF901CF73}"/>
                </a:ext>
              </a:extLst>
            </p:cNvPr>
            <p:cNvSpPr/>
            <p:nvPr/>
          </p:nvSpPr>
          <p:spPr>
            <a:xfrm>
              <a:off x="3575600" y="5775883"/>
              <a:ext cx="2155190" cy="439525"/>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1500" dirty="0" err="1">
                  <a:solidFill>
                    <a:schemeClr val="tx1"/>
                  </a:solidFill>
                  <a:latin typeface="나눔바른고딕" panose="020B0603020101020101" pitchFamily="50" charset="-127"/>
                  <a:ea typeface="나눔바른고딕" panose="020B0603020101020101" pitchFamily="50" charset="-127"/>
                  <a:cs typeface="Meiryo UI" pitchFamily="34" charset="-128"/>
                </a:rPr>
                <a:t>Github</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pic>
          <p:nvPicPr>
            <p:cNvPr id="63" name="Picture 2" descr="C:\Users\min\Desktop\1398638611.png">
              <a:extLst>
                <a:ext uri="{FF2B5EF4-FFF2-40B4-BE49-F238E27FC236}">
                  <a16:creationId xmlns:a16="http://schemas.microsoft.com/office/drawing/2014/main" id="{980B50E8-86F8-42C3-80EA-DF42AF81B5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54902" y="4513581"/>
              <a:ext cx="550205" cy="401720"/>
            </a:xfrm>
            <a:prstGeom prst="rect">
              <a:avLst/>
            </a:prstGeom>
            <a:noFill/>
            <a:extLst>
              <a:ext uri="{909E8E84-426E-40dd-AFC4-6F175D3DCCD1}">
                <a14:hiddenFill xmlns="" xmlns:a14="http://schemas.microsoft.com/office/drawing/2010/main">
                  <a:solidFill>
                    <a:srgbClr val="FFFFFF"/>
                  </a:solidFill>
                </a14:hiddenFill>
              </a:ext>
            </a:extLst>
          </p:spPr>
        </p:pic>
        <p:pic>
          <p:nvPicPr>
            <p:cNvPr id="64" name="Picture 3" descr="C:\Users\min\Desktop\images.jpg">
              <a:extLst>
                <a:ext uri="{FF2B5EF4-FFF2-40B4-BE49-F238E27FC236}">
                  <a16:creationId xmlns:a16="http://schemas.microsoft.com/office/drawing/2014/main" id="{67B8FE6F-FF52-437F-BA0B-FED0A8C34061}"/>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8508" t="1" r="12113" b="14736"/>
            <a:stretch/>
          </p:blipFill>
          <p:spPr bwMode="auto">
            <a:xfrm>
              <a:off x="5162480" y="4957416"/>
              <a:ext cx="552451" cy="383954"/>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5" descr="C:\Users\Administrator\Desktop\Octocat.png">
              <a:extLst>
                <a:ext uri="{FF2B5EF4-FFF2-40B4-BE49-F238E27FC236}">
                  <a16:creationId xmlns:a16="http://schemas.microsoft.com/office/drawing/2014/main" id="{388FDDA8-A549-4A64-91EC-74826FFDEF3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206557" y="5803784"/>
              <a:ext cx="479182" cy="39832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67" name="그림 66">
            <a:extLst>
              <a:ext uri="{FF2B5EF4-FFF2-40B4-BE49-F238E27FC236}">
                <a16:creationId xmlns:a16="http://schemas.microsoft.com/office/drawing/2014/main" id="{8946711C-4E97-471C-B19A-283E0108B2F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62298" y="5084412"/>
            <a:ext cx="369299" cy="333805"/>
          </a:xfrm>
          <a:prstGeom prst="rect">
            <a:avLst/>
          </a:prstGeom>
        </p:spPr>
      </p:pic>
      <p:pic>
        <p:nvPicPr>
          <p:cNvPr id="68" name="그림 67">
            <a:extLst>
              <a:ext uri="{FF2B5EF4-FFF2-40B4-BE49-F238E27FC236}">
                <a16:creationId xmlns:a16="http://schemas.microsoft.com/office/drawing/2014/main" id="{E99E4D46-9CAA-4481-9556-EA9E950067B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84687" y="5522282"/>
            <a:ext cx="365685" cy="365685"/>
          </a:xfrm>
          <a:prstGeom prst="rect">
            <a:avLst/>
          </a:prstGeom>
        </p:spPr>
      </p:pic>
      <p:sp>
        <p:nvSpPr>
          <p:cNvPr id="69" name="직사각형 68">
            <a:extLst>
              <a:ext uri="{FF2B5EF4-FFF2-40B4-BE49-F238E27FC236}">
                <a16:creationId xmlns:a16="http://schemas.microsoft.com/office/drawing/2014/main" id="{68BE61A1-F451-49D3-A01C-964AF2498EF2}"/>
              </a:ext>
            </a:extLst>
          </p:cNvPr>
          <p:cNvSpPr/>
          <p:nvPr/>
        </p:nvSpPr>
        <p:spPr>
          <a:xfrm>
            <a:off x="3694076" y="5472418"/>
            <a:ext cx="585309" cy="453730"/>
          </a:xfrm>
          <a:prstGeom prst="rect">
            <a:avLst/>
          </a:prstGeom>
          <a:no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solidFill>
                  <a:schemeClr val="tx1"/>
                </a:solidFill>
                <a:latin typeface="나눔바른고딕" panose="020B0603020101020101" pitchFamily="50" charset="-127"/>
                <a:ea typeface="Meiryo UI" panose="020B0604030504040204" pitchFamily="34" charset="-128"/>
                <a:cs typeface="Meiryo UI" panose="020B0604030504040204" pitchFamily="34" charset="-128"/>
              </a:rPr>
              <a:t>中</a:t>
            </a:r>
            <a:endParaRPr lang="ko-KR" altLang="en-US" sz="1500" dirty="0">
              <a:solidFill>
                <a:schemeClr val="tx1"/>
              </a:solidFill>
              <a:latin typeface="나눔바른고딕" panose="020B0603020101020101" pitchFamily="50" charset="-127"/>
              <a:ea typeface="나눔바른고딕" panose="020B0603020101020101" pitchFamily="50" charset="-127"/>
              <a:cs typeface="Meiryo UI" pitchFamily="34" charset="-128"/>
            </a:endParaRPr>
          </a:p>
        </p:txBody>
      </p:sp>
      <p:sp>
        <p:nvSpPr>
          <p:cNvPr id="71" name="직사각형 70">
            <a:extLst>
              <a:ext uri="{FF2B5EF4-FFF2-40B4-BE49-F238E27FC236}">
                <a16:creationId xmlns:a16="http://schemas.microsoft.com/office/drawing/2014/main" id="{0DD3B44E-2C9B-4B6A-B832-A3CD33204D11}"/>
              </a:ext>
            </a:extLst>
          </p:cNvPr>
          <p:cNvSpPr/>
          <p:nvPr/>
        </p:nvSpPr>
        <p:spPr>
          <a:xfrm>
            <a:off x="6203727" y="2152189"/>
            <a:ext cx="575913" cy="451733"/>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500" dirty="0">
                <a:latin typeface="나눔바른고딕" panose="020B0603020101020101" pitchFamily="50" charset="-127"/>
                <a:ea typeface="Meiryo UI" pitchFamily="34" charset="-128"/>
                <a:cs typeface="Meiryo UI" pitchFamily="34" charset="-128"/>
              </a:rPr>
              <a:t>中</a:t>
            </a:r>
            <a:endParaRPr lang="ko-KR" altLang="en-US" sz="1500" dirty="0">
              <a:latin typeface="나눔바른고딕" panose="020B0603020101020101" pitchFamily="50" charset="-127"/>
              <a:ea typeface="나눔바른고딕" panose="020B0603020101020101" pitchFamily="50" charset="-127"/>
              <a:cs typeface="Meiryo UI" pitchFamily="34" charset="-128"/>
            </a:endParaRPr>
          </a:p>
        </p:txBody>
      </p:sp>
      <p:pic>
        <p:nvPicPr>
          <p:cNvPr id="72" name="Picture 6" descr="http://kmit.in/emagazine/wp-content/uploads/2015/07/python-logo.png">
            <a:extLst>
              <a:ext uri="{FF2B5EF4-FFF2-40B4-BE49-F238E27FC236}">
                <a16:creationId xmlns:a16="http://schemas.microsoft.com/office/drawing/2014/main" id="{930E16B3-359A-48D0-8992-4B68D273F9C7}"/>
              </a:ext>
            </a:extLst>
          </p:cNvPr>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719705" y="2202466"/>
            <a:ext cx="351177" cy="35117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mixedcode.com/Upload/Board/arduinotitle.jpg">
            <a:extLst>
              <a:ext uri="{FF2B5EF4-FFF2-40B4-BE49-F238E27FC236}">
                <a16:creationId xmlns:a16="http://schemas.microsoft.com/office/drawing/2014/main" id="{F30E11B1-1877-47F4-93F2-7E79BD8F876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151447" y="2593120"/>
            <a:ext cx="602150" cy="399865"/>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그룹 75">
            <a:extLst>
              <a:ext uri="{FF2B5EF4-FFF2-40B4-BE49-F238E27FC236}">
                <a16:creationId xmlns:a16="http://schemas.microsoft.com/office/drawing/2014/main" id="{CE5DB0FC-A0D1-4EB8-A245-82B925A7D41C}"/>
              </a:ext>
            </a:extLst>
          </p:cNvPr>
          <p:cNvGrpSpPr/>
          <p:nvPr/>
        </p:nvGrpSpPr>
        <p:grpSpPr>
          <a:xfrm>
            <a:off x="88740" y="115933"/>
            <a:ext cx="1932493" cy="315590"/>
            <a:chOff x="160147" y="1840624"/>
            <a:chExt cx="1485774" cy="315590"/>
          </a:xfrm>
        </p:grpSpPr>
        <p:sp>
          <p:nvSpPr>
            <p:cNvPr id="77" name="모서리가 둥근 직사각형 7">
              <a:extLst>
                <a:ext uri="{FF2B5EF4-FFF2-40B4-BE49-F238E27FC236}">
                  <a16:creationId xmlns:a16="http://schemas.microsoft.com/office/drawing/2014/main" id="{E3E4637A-5223-4DC3-93B7-253CFB11646E}"/>
                </a:ext>
              </a:extLst>
            </p:cNvPr>
            <p:cNvSpPr/>
            <p:nvPr/>
          </p:nvSpPr>
          <p:spPr>
            <a:xfrm>
              <a:off x="160147" y="1840624"/>
              <a:ext cx="1485774" cy="315590"/>
            </a:xfrm>
            <a:prstGeom prst="roundRect">
              <a:avLst>
                <a:gd name="adj" fmla="val 1923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78" name="직사각형 77">
              <a:extLst>
                <a:ext uri="{FF2B5EF4-FFF2-40B4-BE49-F238E27FC236}">
                  <a16:creationId xmlns:a16="http://schemas.microsoft.com/office/drawing/2014/main" id="{5EBF3A93-0834-4694-B7AE-957BC8168242}"/>
                </a:ext>
              </a:extLst>
            </p:cNvPr>
            <p:cNvSpPr/>
            <p:nvPr/>
          </p:nvSpPr>
          <p:spPr>
            <a:xfrm>
              <a:off x="398963" y="1859920"/>
              <a:ext cx="1008144" cy="276999"/>
            </a:xfrm>
            <a:prstGeom prst="rect">
              <a:avLst/>
            </a:prstGeom>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#2. SKILL</a:t>
              </a:r>
            </a:p>
          </p:txBody>
        </p:sp>
      </p:grpSp>
    </p:spTree>
    <p:extLst>
      <p:ext uri="{BB962C8B-B14F-4D97-AF65-F5344CB8AC3E}">
        <p14:creationId xmlns:p14="http://schemas.microsoft.com/office/powerpoint/2010/main" val="104069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392215" y="1436440"/>
            <a:ext cx="232409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名</a:t>
            </a:r>
          </a:p>
          <a:p>
            <a:r>
              <a:rPr lang="ja-JP" altLang="en-US"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着々（ちゃくちゃく）</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
        <p:nvSpPr>
          <p:cNvPr id="26" name="직사각형 25"/>
          <p:cNvSpPr/>
          <p:nvPr/>
        </p:nvSpPr>
        <p:spPr>
          <a:xfrm>
            <a:off x="392215" y="2306570"/>
            <a:ext cx="1969687" cy="523220"/>
          </a:xfrm>
          <a:prstGeom prst="rect">
            <a:avLst/>
          </a:prstGeom>
        </p:spPr>
        <p:txBody>
          <a:bodyPr wrap="square">
            <a:spAutoFit/>
          </a:bodyPr>
          <a:lstStyle/>
          <a:p>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開発環境</a:t>
            </a: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&amp;</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使用した技術</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35" name="직사각형 34"/>
          <p:cNvSpPr/>
          <p:nvPr/>
        </p:nvSpPr>
        <p:spPr>
          <a:xfrm>
            <a:off x="5696562" y="1128663"/>
            <a:ext cx="3337773" cy="307777"/>
          </a:xfrm>
          <a:prstGeom prst="rect">
            <a:avLst/>
          </a:prstGeom>
        </p:spPr>
        <p:txBody>
          <a:bodyPr wrap="none">
            <a:spAutoFit/>
          </a:bodyPr>
          <a:lstStyle/>
          <a:p>
            <a:pPr algn="ctr"/>
            <a:r>
              <a:rPr lang="ja-JP" altLang="en-US" sz="1400" b="1" dirty="0">
                <a:solidFill>
                  <a:prstClr val="black">
                    <a:lumMod val="65000"/>
                    <a:lumOff val="35000"/>
                  </a:prstClr>
                </a:solidFill>
                <a:latin typeface="Meiryo UI" pitchFamily="34" charset="-128"/>
                <a:ea typeface="Meiryo UI" pitchFamily="34" charset="-128"/>
                <a:cs typeface="Meiryo UI" pitchFamily="34" charset="-128"/>
              </a:rPr>
              <a:t>① </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a:t>
            </a:r>
            <a:r>
              <a:rPr lang="en-US" altLang="ko-KR" sz="1400" b="1" dirty="0" err="1">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SmartDocent</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(1/5)</a:t>
            </a:r>
          </a:p>
        </p:txBody>
      </p:sp>
      <p:sp>
        <p:nvSpPr>
          <p:cNvPr id="15" name="직사각형 14">
            <a:extLst>
              <a:ext uri="{FF2B5EF4-FFF2-40B4-BE49-F238E27FC236}">
                <a16:creationId xmlns:a16="http://schemas.microsoft.com/office/drawing/2014/main" id="{DC250D94-5FF3-4864-8C2A-69381DC231B8}"/>
              </a:ext>
            </a:extLst>
          </p:cNvPr>
          <p:cNvSpPr/>
          <p:nvPr/>
        </p:nvSpPr>
        <p:spPr>
          <a:xfrm>
            <a:off x="3338920" y="1907247"/>
            <a:ext cx="8287023" cy="3754874"/>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プロジェクト概要</a:t>
            </a:r>
            <a:endParaRPr lang="en-US" altLang="ja-JP"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 野外文化財を訪問した際、詳しく知らなかった内容と各種便宜施設の内容を解説者するアプリを提供します。</a:t>
            </a:r>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600" b="1" dirty="0">
                <a:ln>
                  <a:solidFill>
                    <a:schemeClr val="bg1">
                      <a:lumMod val="50000"/>
                      <a:alpha val="0"/>
                    </a:schemeClr>
                  </a:solidFill>
                </a:ln>
                <a:solidFill>
                  <a:schemeClr val="tx1">
                    <a:lumMod val="75000"/>
                    <a:lumOff val="25000"/>
                  </a:schemeClr>
                </a:solidFill>
                <a:latin typeface="Meiryo UI" panose="020B0604030504040204" pitchFamily="34" charset="-128"/>
                <a:ea typeface="Meiryo" panose="020B0604030504040204" pitchFamily="34" charset="-128"/>
              </a:rPr>
              <a:t>開発環境</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野外文化財の興味の向上と訪問したときの文化財観覧の面白さを伝えるために製作</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注目</a:t>
            </a:r>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の</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機能</a:t>
            </a:r>
            <a:endParaRPr lang="en-US" altLang="ko-KR"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 </a:t>
            </a:r>
            <a:r>
              <a:rPr lang="en-US" altLang="zh-TW"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GPS</a:t>
            </a:r>
            <a:r>
              <a:rPr lang="zh-TW"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基盤文化財解説</a:t>
            </a:r>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 </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コース案内サービス</a:t>
            </a:r>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 </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多国語支援サービス</a:t>
            </a:r>
            <a:endParaRPr lang="en-US" altLang="ja-JP"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開発期間</a:t>
            </a:r>
            <a:endParaRPr lang="en-US" altLang="ja-JP"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-18. 3. 2~ 17. 8. 01(</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人数 </a:t>
            </a:r>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6</a:t>
            </a:r>
            <a:r>
              <a:rPr lang="ja-JP" altLang="en-US"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人</a:t>
            </a:r>
            <a:r>
              <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t>
            </a:r>
          </a:p>
          <a:p>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24" name="모서리가 둥근 직사각형 15">
            <a:extLst>
              <a:ext uri="{FF2B5EF4-FFF2-40B4-BE49-F238E27FC236}">
                <a16:creationId xmlns:a16="http://schemas.microsoft.com/office/drawing/2014/main" id="{42A0B1A7-6903-48EE-ACA5-74B97ABE724C}"/>
              </a:ext>
            </a:extLst>
          </p:cNvPr>
          <p:cNvSpPr/>
          <p:nvPr/>
        </p:nvSpPr>
        <p:spPr>
          <a:xfrm>
            <a:off x="274324" y="2587427"/>
            <a:ext cx="2408054" cy="3753996"/>
          </a:xfrm>
          <a:prstGeom prst="roundRect">
            <a:avLst/>
          </a:prstGeom>
          <a:noFill/>
          <a:ln w="63500">
            <a:solidFill>
              <a:srgbClr val="3334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a:extLst>
              <a:ext uri="{FF2B5EF4-FFF2-40B4-BE49-F238E27FC236}">
                <a16:creationId xmlns:a16="http://schemas.microsoft.com/office/drawing/2014/main" id="{51E194B4-FABB-4478-9CCD-E9722CB550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50" y="2766182"/>
            <a:ext cx="711876" cy="440626"/>
          </a:xfrm>
          <a:prstGeom prst="rect">
            <a:avLst/>
          </a:prstGeom>
        </p:spPr>
      </p:pic>
      <p:pic>
        <p:nvPicPr>
          <p:cNvPr id="39" name="그림 38">
            <a:extLst>
              <a:ext uri="{FF2B5EF4-FFF2-40B4-BE49-F238E27FC236}">
                <a16:creationId xmlns:a16="http://schemas.microsoft.com/office/drawing/2014/main" id="{6ED8E5AC-1A99-4526-AE34-C6B4155BEB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84" t="28054" r="4100" b="29543"/>
          <a:stretch/>
        </p:blipFill>
        <p:spPr>
          <a:xfrm>
            <a:off x="1377058" y="3355096"/>
            <a:ext cx="1108480" cy="375058"/>
          </a:xfrm>
          <a:prstGeom prst="rect">
            <a:avLst/>
          </a:prstGeom>
        </p:spPr>
      </p:pic>
      <p:pic>
        <p:nvPicPr>
          <p:cNvPr id="47" name="Picture 12" descr="E:\사진\1 - 프로그래밍 사진\언어 로고\android_logo_500.jpg">
            <a:extLst>
              <a:ext uri="{FF2B5EF4-FFF2-40B4-BE49-F238E27FC236}">
                <a16:creationId xmlns:a16="http://schemas.microsoft.com/office/drawing/2014/main" id="{A50FEF16-A606-4027-B075-A5022D2EAEAC}"/>
              </a:ext>
            </a:extLst>
          </p:cNvPr>
          <p:cNvPicPr>
            <a:picLocks noChangeAspect="1" noChangeArrowheads="1"/>
          </p:cNvPicPr>
          <p:nvPr/>
        </p:nvPicPr>
        <p:blipFill>
          <a:blip r:embed="rId4" cstate="print"/>
          <a:srcRect/>
          <a:stretch>
            <a:fillRect/>
          </a:stretch>
        </p:blipFill>
        <p:spPr bwMode="auto">
          <a:xfrm>
            <a:off x="442732" y="3787008"/>
            <a:ext cx="815464" cy="775450"/>
          </a:xfrm>
          <a:prstGeom prst="rect">
            <a:avLst/>
          </a:prstGeom>
          <a:noFill/>
        </p:spPr>
      </p:pic>
      <p:pic>
        <p:nvPicPr>
          <p:cNvPr id="17" name="그림 16">
            <a:extLst>
              <a:ext uri="{FF2B5EF4-FFF2-40B4-BE49-F238E27FC236}">
                <a16:creationId xmlns:a16="http://schemas.microsoft.com/office/drawing/2014/main" id="{53CDA457-A8B3-41AB-9A10-52DD6C87BC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8472" y="3828093"/>
            <a:ext cx="1123630" cy="693280"/>
          </a:xfrm>
          <a:prstGeom prst="rect">
            <a:avLst/>
          </a:prstGeom>
        </p:spPr>
      </p:pic>
      <p:pic>
        <p:nvPicPr>
          <p:cNvPr id="18" name="그림 17">
            <a:extLst>
              <a:ext uri="{FF2B5EF4-FFF2-40B4-BE49-F238E27FC236}">
                <a16:creationId xmlns:a16="http://schemas.microsoft.com/office/drawing/2014/main" id="{1C43065B-5ED5-4BCF-8217-D39500E04D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150" y="4614255"/>
            <a:ext cx="910778" cy="910778"/>
          </a:xfrm>
          <a:prstGeom prst="rect">
            <a:avLst/>
          </a:prstGeom>
        </p:spPr>
      </p:pic>
      <p:pic>
        <p:nvPicPr>
          <p:cNvPr id="23" name="그림 22">
            <a:extLst>
              <a:ext uri="{FF2B5EF4-FFF2-40B4-BE49-F238E27FC236}">
                <a16:creationId xmlns:a16="http://schemas.microsoft.com/office/drawing/2014/main" id="{9B0AE589-FFBC-4A4C-9F1E-6EBC3ADED3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6864" y="4591217"/>
            <a:ext cx="855460" cy="855460"/>
          </a:xfrm>
          <a:prstGeom prst="rect">
            <a:avLst/>
          </a:prstGeom>
        </p:spPr>
      </p:pic>
      <p:pic>
        <p:nvPicPr>
          <p:cNvPr id="27" name="그림 26">
            <a:extLst>
              <a:ext uri="{FF2B5EF4-FFF2-40B4-BE49-F238E27FC236}">
                <a16:creationId xmlns:a16="http://schemas.microsoft.com/office/drawing/2014/main" id="{AB739949-D319-4662-BA49-6EC9A28F34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6492" y="2647484"/>
            <a:ext cx="748873" cy="748873"/>
          </a:xfrm>
          <a:prstGeom prst="rect">
            <a:avLst/>
          </a:prstGeom>
        </p:spPr>
      </p:pic>
      <p:pic>
        <p:nvPicPr>
          <p:cNvPr id="28" name="그림 27">
            <a:extLst>
              <a:ext uri="{FF2B5EF4-FFF2-40B4-BE49-F238E27FC236}">
                <a16:creationId xmlns:a16="http://schemas.microsoft.com/office/drawing/2014/main" id="{73D2B5A6-D36C-4B08-B8BC-0E40085579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8616" y="5715630"/>
            <a:ext cx="646162" cy="340855"/>
          </a:xfrm>
          <a:prstGeom prst="rect">
            <a:avLst/>
          </a:prstGeom>
        </p:spPr>
      </p:pic>
      <p:pic>
        <p:nvPicPr>
          <p:cNvPr id="29" name="그림 28">
            <a:extLst>
              <a:ext uri="{FF2B5EF4-FFF2-40B4-BE49-F238E27FC236}">
                <a16:creationId xmlns:a16="http://schemas.microsoft.com/office/drawing/2014/main" id="{867EC026-D207-4712-9CB8-130B09F656F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22381" y="5751249"/>
            <a:ext cx="425944" cy="369387"/>
          </a:xfrm>
          <a:prstGeom prst="rect">
            <a:avLst/>
          </a:prstGeom>
        </p:spPr>
      </p:pic>
      <p:pic>
        <p:nvPicPr>
          <p:cNvPr id="30" name="그림 29">
            <a:extLst>
              <a:ext uri="{FF2B5EF4-FFF2-40B4-BE49-F238E27FC236}">
                <a16:creationId xmlns:a16="http://schemas.microsoft.com/office/drawing/2014/main" id="{A2F4A91F-6438-4F9F-B9EB-65FBFF2B14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4150" y="3330662"/>
            <a:ext cx="994860" cy="497431"/>
          </a:xfrm>
          <a:prstGeom prst="rect">
            <a:avLst/>
          </a:prstGeom>
        </p:spPr>
      </p:pic>
      <p:pic>
        <p:nvPicPr>
          <p:cNvPr id="31" name="그림 30">
            <a:extLst>
              <a:ext uri="{FF2B5EF4-FFF2-40B4-BE49-F238E27FC236}">
                <a16:creationId xmlns:a16="http://schemas.microsoft.com/office/drawing/2014/main" id="{379F2F1D-F5F1-42B4-A430-4396292DD621}"/>
              </a:ext>
            </a:extLst>
          </p:cNvPr>
          <p:cNvPicPr>
            <a:picLocks noChangeAspect="1"/>
          </p:cNvPicPr>
          <p:nvPr/>
        </p:nvPicPr>
        <p:blipFill>
          <a:blip r:embed="rId12"/>
          <a:stretch>
            <a:fillRect/>
          </a:stretch>
        </p:blipFill>
        <p:spPr>
          <a:xfrm>
            <a:off x="1732205" y="5836434"/>
            <a:ext cx="672650" cy="362646"/>
          </a:xfrm>
          <a:prstGeom prst="rect">
            <a:avLst/>
          </a:prstGeom>
        </p:spPr>
      </p:pic>
      <p:pic>
        <p:nvPicPr>
          <p:cNvPr id="32" name="그림 31">
            <a:extLst>
              <a:ext uri="{FF2B5EF4-FFF2-40B4-BE49-F238E27FC236}">
                <a16:creationId xmlns:a16="http://schemas.microsoft.com/office/drawing/2014/main" id="{40B38EBE-171B-45ED-A5EF-573B18551C27}"/>
              </a:ext>
            </a:extLst>
          </p:cNvPr>
          <p:cNvPicPr>
            <a:picLocks noChangeAspect="1"/>
          </p:cNvPicPr>
          <p:nvPr/>
        </p:nvPicPr>
        <p:blipFill>
          <a:blip r:embed="rId13"/>
          <a:stretch>
            <a:fillRect/>
          </a:stretch>
        </p:blipFill>
        <p:spPr>
          <a:xfrm>
            <a:off x="1700974" y="5484930"/>
            <a:ext cx="761350" cy="269934"/>
          </a:xfrm>
          <a:prstGeom prst="rect">
            <a:avLst/>
          </a:prstGeom>
        </p:spPr>
      </p:pic>
    </p:spTree>
    <p:extLst>
      <p:ext uri="{BB962C8B-B14F-4D97-AF65-F5344CB8AC3E}">
        <p14:creationId xmlns:p14="http://schemas.microsoft.com/office/powerpoint/2010/main" val="994077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392215" y="2306570"/>
            <a:ext cx="2324091" cy="4031873"/>
          </a:xfrm>
          <a:prstGeom prst="rect">
            <a:avLst/>
          </a:prstGeom>
        </p:spPr>
        <p:txBody>
          <a:bodyPr wrap="square">
            <a:spAutoFit/>
          </a:bodyPr>
          <a:lstStyle/>
          <a:p>
            <a:r>
              <a:rPr lang="ko-KR"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追加説明</a:t>
            </a: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使用者はアプリサービスを開始すると、</a:t>
            </a: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Google Map</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を利用した案内図を確認</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案内図に表示された文化財の位置に行くと、文化財解説を提供</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案内図に表示された</a:t>
            </a: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AR</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の位置に行くと、焼失した文化財を確認できる</a:t>
            </a: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AR</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サービス提供</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案内図に表示された</a:t>
            </a: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QR</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の位置に行くと、</a:t>
            </a:r>
            <a:r>
              <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QR</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を通じてスタンプ機能サービス</a:t>
            </a: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15" name="직사각형 14">
            <a:extLst>
              <a:ext uri="{FF2B5EF4-FFF2-40B4-BE49-F238E27FC236}">
                <a16:creationId xmlns:a16="http://schemas.microsoft.com/office/drawing/2014/main" id="{DC250D94-5FF3-4864-8C2A-69381DC231B8}"/>
              </a:ext>
            </a:extLst>
          </p:cNvPr>
          <p:cNvSpPr/>
          <p:nvPr/>
        </p:nvSpPr>
        <p:spPr>
          <a:xfrm>
            <a:off x="3688796" y="1745747"/>
            <a:ext cx="7344706" cy="338554"/>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プロジェクト説明</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56" name="직사각형 55">
            <a:hlinkClick r:id="" action="ppaction://noaction"/>
            <a:extLst>
              <a:ext uri="{FF2B5EF4-FFF2-40B4-BE49-F238E27FC236}">
                <a16:creationId xmlns:a16="http://schemas.microsoft.com/office/drawing/2014/main" id="{7BB8EDD2-08D1-49E7-B0A6-A93C99A90AED}"/>
              </a:ext>
            </a:extLst>
          </p:cNvPr>
          <p:cNvSpPr/>
          <p:nvPr/>
        </p:nvSpPr>
        <p:spPr>
          <a:xfrm>
            <a:off x="5953254" y="1713163"/>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hlinkClick r:id="" action="ppaction://noaction"/>
            <a:extLst>
              <a:ext uri="{FF2B5EF4-FFF2-40B4-BE49-F238E27FC236}">
                <a16:creationId xmlns:a16="http://schemas.microsoft.com/office/drawing/2014/main" id="{AA625592-A2B3-4C26-B5F3-07D498E01E82}"/>
              </a:ext>
            </a:extLst>
          </p:cNvPr>
          <p:cNvSpPr/>
          <p:nvPr/>
        </p:nvSpPr>
        <p:spPr>
          <a:xfrm>
            <a:off x="7045118" y="6541618"/>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hlinkClick r:id="" action="ppaction://noaction"/>
            <a:extLst>
              <a:ext uri="{FF2B5EF4-FFF2-40B4-BE49-F238E27FC236}">
                <a16:creationId xmlns:a16="http://schemas.microsoft.com/office/drawing/2014/main" id="{CAE80297-4B5A-4BD3-95E0-0FB62C7DF5D2}"/>
              </a:ext>
            </a:extLst>
          </p:cNvPr>
          <p:cNvSpPr/>
          <p:nvPr/>
        </p:nvSpPr>
        <p:spPr>
          <a:xfrm>
            <a:off x="5819184" y="1725460"/>
            <a:ext cx="828489" cy="325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A2A2CC74-7D60-42B1-B127-C99A5F2207DE}"/>
              </a:ext>
            </a:extLst>
          </p:cNvPr>
          <p:cNvSpPr/>
          <p:nvPr/>
        </p:nvSpPr>
        <p:spPr>
          <a:xfrm>
            <a:off x="5696562" y="1128663"/>
            <a:ext cx="3337773" cy="307777"/>
          </a:xfrm>
          <a:prstGeom prst="rect">
            <a:avLst/>
          </a:prstGeom>
        </p:spPr>
        <p:txBody>
          <a:bodyPr wrap="none">
            <a:spAutoFit/>
          </a:bodyPr>
          <a:lstStyle/>
          <a:p>
            <a:pPr algn="ctr"/>
            <a:r>
              <a:rPr lang="ja-JP" altLang="en-US" sz="1400" b="1" dirty="0">
                <a:solidFill>
                  <a:prstClr val="black">
                    <a:lumMod val="65000"/>
                    <a:lumOff val="35000"/>
                  </a:prstClr>
                </a:solidFill>
                <a:latin typeface="Meiryo UI" pitchFamily="34" charset="-128"/>
                <a:ea typeface="Meiryo UI" pitchFamily="34" charset="-128"/>
                <a:cs typeface="Meiryo UI" pitchFamily="34" charset="-128"/>
              </a:rPr>
              <a:t>① </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a:t>
            </a:r>
            <a:r>
              <a:rPr lang="en-US" altLang="ko-KR" sz="1400" b="1" dirty="0" err="1">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SmartDocent</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(2/5)</a:t>
            </a:r>
          </a:p>
        </p:txBody>
      </p:sp>
      <p:grpSp>
        <p:nvGrpSpPr>
          <p:cNvPr id="16" name="그룹 15">
            <a:extLst>
              <a:ext uri="{FF2B5EF4-FFF2-40B4-BE49-F238E27FC236}">
                <a16:creationId xmlns:a16="http://schemas.microsoft.com/office/drawing/2014/main" id="{7EA5734C-262B-4534-87AE-5B7A210D8EEF}"/>
              </a:ext>
            </a:extLst>
          </p:cNvPr>
          <p:cNvGrpSpPr/>
          <p:nvPr/>
        </p:nvGrpSpPr>
        <p:grpSpPr>
          <a:xfrm>
            <a:off x="2846316" y="2252764"/>
            <a:ext cx="3106938" cy="2436565"/>
            <a:chOff x="-107036" y="1780347"/>
            <a:chExt cx="5278625" cy="3984039"/>
          </a:xfrm>
        </p:grpSpPr>
        <p:sp>
          <p:nvSpPr>
            <p:cNvPr id="17" name="TextBox 16">
              <a:extLst>
                <a:ext uri="{FF2B5EF4-FFF2-40B4-BE49-F238E27FC236}">
                  <a16:creationId xmlns:a16="http://schemas.microsoft.com/office/drawing/2014/main" id="{F9B282ED-9FB5-49B3-9D7E-F67F49A89F61}"/>
                </a:ext>
              </a:extLst>
            </p:cNvPr>
            <p:cNvSpPr txBox="1"/>
            <p:nvPr/>
          </p:nvSpPr>
          <p:spPr>
            <a:xfrm>
              <a:off x="-107036" y="5261138"/>
              <a:ext cx="5278625" cy="503248"/>
            </a:xfrm>
            <a:prstGeom prst="rect">
              <a:avLst/>
            </a:prstGeom>
            <a:noFill/>
          </p:spPr>
          <p:txBody>
            <a:bodyPr wrap="square" rtlCol="0">
              <a:spAutoFit/>
            </a:bodyPr>
            <a:lstStyle/>
            <a:p>
              <a:pPr algn="ctr"/>
              <a:r>
                <a:rPr lang="en-US" altLang="ko-KR" sz="1400" b="1" dirty="0">
                  <a:latin typeface="Meiryo" panose="020B0604030504040204" pitchFamily="34" charset="-128"/>
                  <a:ea typeface="Meiryo" panose="020B0604030504040204" pitchFamily="34" charset="-128"/>
                </a:rPr>
                <a:t>Google Map</a:t>
              </a:r>
              <a:r>
                <a:rPr lang="ja-JP" altLang="en-US" sz="1400" b="1" dirty="0">
                  <a:latin typeface="Meiryo" panose="020B0604030504040204" pitchFamily="34" charset="-128"/>
                  <a:ea typeface="Meiryo" panose="020B0604030504040204" pitchFamily="34" charset="-128"/>
                </a:rPr>
                <a:t>を</a:t>
              </a:r>
              <a:r>
                <a:rPr lang="ko-KR" altLang="en-US" sz="1400" b="1" dirty="0">
                  <a:latin typeface="Meiryo" panose="020B0604030504040204" pitchFamily="34" charset="-128"/>
                  <a:ea typeface="나눔바른고딕" panose="020B0603020101020101" pitchFamily="50" charset="-127"/>
                </a:rPr>
                <a:t>利用</a:t>
              </a:r>
              <a:r>
                <a:rPr lang="ja-JP" altLang="en-US" sz="1400" b="1" dirty="0">
                  <a:latin typeface="Meiryo" panose="020B0604030504040204" pitchFamily="34" charset="-128"/>
                  <a:ea typeface="Meiryo" panose="020B0604030504040204" pitchFamily="34" charset="-128"/>
                </a:rPr>
                <a:t>した</a:t>
              </a:r>
              <a:r>
                <a:rPr lang="ko-KR" altLang="en-US" sz="1400" b="1" dirty="0">
                  <a:latin typeface="Meiryo" panose="020B0604030504040204" pitchFamily="34" charset="-128"/>
                  <a:ea typeface="나눔바른고딕" panose="020B0603020101020101" pitchFamily="50" charset="-127"/>
                </a:rPr>
                <a:t>案内図</a:t>
              </a:r>
            </a:p>
          </p:txBody>
        </p:sp>
        <p:grpSp>
          <p:nvGrpSpPr>
            <p:cNvPr id="18" name="그룹 17">
              <a:extLst>
                <a:ext uri="{FF2B5EF4-FFF2-40B4-BE49-F238E27FC236}">
                  <a16:creationId xmlns:a16="http://schemas.microsoft.com/office/drawing/2014/main" id="{AF0B9CB3-18C4-466F-95A2-9E816382438C}"/>
                </a:ext>
              </a:extLst>
            </p:cNvPr>
            <p:cNvGrpSpPr/>
            <p:nvPr/>
          </p:nvGrpSpPr>
          <p:grpSpPr>
            <a:xfrm>
              <a:off x="1217175" y="1780347"/>
              <a:ext cx="2402411" cy="3204442"/>
              <a:chOff x="1231595" y="1910735"/>
              <a:chExt cx="2402411" cy="3204442"/>
            </a:xfrm>
          </p:grpSpPr>
          <p:pic>
            <p:nvPicPr>
              <p:cNvPr id="23" name="그림 22">
                <a:extLst>
                  <a:ext uri="{FF2B5EF4-FFF2-40B4-BE49-F238E27FC236}">
                    <a16:creationId xmlns:a16="http://schemas.microsoft.com/office/drawing/2014/main" id="{AD57337C-78E0-4D1A-A795-47A99D6841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2872" y="4116421"/>
                <a:ext cx="998756" cy="998756"/>
              </a:xfrm>
              <a:prstGeom prst="rect">
                <a:avLst/>
              </a:prstGeom>
            </p:spPr>
          </p:pic>
          <p:pic>
            <p:nvPicPr>
              <p:cNvPr id="24" name="그림 23">
                <a:extLst>
                  <a:ext uri="{FF2B5EF4-FFF2-40B4-BE49-F238E27FC236}">
                    <a16:creationId xmlns:a16="http://schemas.microsoft.com/office/drawing/2014/main" id="{4194918B-9CD4-415E-80AF-3C6E11A9B1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1595" y="1910735"/>
                <a:ext cx="2402411" cy="2402411"/>
              </a:xfrm>
              <a:prstGeom prst="rect">
                <a:avLst/>
              </a:prstGeom>
            </p:spPr>
          </p:pic>
        </p:grpSp>
      </p:grpSp>
      <p:sp>
        <p:nvSpPr>
          <p:cNvPr id="25" name="직사각형 24">
            <a:extLst>
              <a:ext uri="{FF2B5EF4-FFF2-40B4-BE49-F238E27FC236}">
                <a16:creationId xmlns:a16="http://schemas.microsoft.com/office/drawing/2014/main" id="{34F03E6E-EAD4-4995-BF92-BE4B2613D823}"/>
              </a:ext>
            </a:extLst>
          </p:cNvPr>
          <p:cNvSpPr/>
          <p:nvPr/>
        </p:nvSpPr>
        <p:spPr>
          <a:xfrm>
            <a:off x="9725757" y="1577284"/>
            <a:ext cx="360040" cy="308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그림 26">
            <a:extLst>
              <a:ext uri="{FF2B5EF4-FFF2-40B4-BE49-F238E27FC236}">
                <a16:creationId xmlns:a16="http://schemas.microsoft.com/office/drawing/2014/main" id="{2247719A-4DAC-4F22-8004-7F17C3489CE7}"/>
              </a:ext>
            </a:extLst>
          </p:cNvPr>
          <p:cNvPicPr>
            <a:picLocks noChangeAspect="1"/>
          </p:cNvPicPr>
          <p:nvPr/>
        </p:nvPicPr>
        <p:blipFill>
          <a:blip r:embed="rId4"/>
          <a:stretch>
            <a:fillRect/>
          </a:stretch>
        </p:blipFill>
        <p:spPr>
          <a:xfrm>
            <a:off x="6367498" y="2252764"/>
            <a:ext cx="1647689" cy="1653087"/>
          </a:xfrm>
          <a:prstGeom prst="rect">
            <a:avLst/>
          </a:prstGeom>
        </p:spPr>
      </p:pic>
      <p:pic>
        <p:nvPicPr>
          <p:cNvPr id="31" name="그림 30">
            <a:extLst>
              <a:ext uri="{FF2B5EF4-FFF2-40B4-BE49-F238E27FC236}">
                <a16:creationId xmlns:a16="http://schemas.microsoft.com/office/drawing/2014/main" id="{F2D6CEDA-EC13-4E51-B565-83554ACB14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9785" y="3150116"/>
            <a:ext cx="716736" cy="731727"/>
          </a:xfrm>
          <a:prstGeom prst="rect">
            <a:avLst/>
          </a:prstGeom>
        </p:spPr>
      </p:pic>
      <p:grpSp>
        <p:nvGrpSpPr>
          <p:cNvPr id="32" name="그룹 31">
            <a:extLst>
              <a:ext uri="{FF2B5EF4-FFF2-40B4-BE49-F238E27FC236}">
                <a16:creationId xmlns:a16="http://schemas.microsoft.com/office/drawing/2014/main" id="{0431CC06-2236-412C-87A4-E85B0D03F172}"/>
              </a:ext>
            </a:extLst>
          </p:cNvPr>
          <p:cNvGrpSpPr/>
          <p:nvPr/>
        </p:nvGrpSpPr>
        <p:grpSpPr>
          <a:xfrm>
            <a:off x="5940312" y="2488314"/>
            <a:ext cx="655235" cy="616297"/>
            <a:chOff x="3964047" y="3847824"/>
            <a:chExt cx="655235" cy="616297"/>
          </a:xfrm>
        </p:grpSpPr>
        <p:pic>
          <p:nvPicPr>
            <p:cNvPr id="33" name="그림 32">
              <a:extLst>
                <a:ext uri="{FF2B5EF4-FFF2-40B4-BE49-F238E27FC236}">
                  <a16:creationId xmlns:a16="http://schemas.microsoft.com/office/drawing/2014/main" id="{ED78FED2-4FC7-4969-9FAF-518F9E81E7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4047" y="3847824"/>
              <a:ext cx="421271" cy="390053"/>
            </a:xfrm>
            <a:prstGeom prst="rect">
              <a:avLst/>
            </a:prstGeom>
          </p:spPr>
        </p:pic>
        <p:pic>
          <p:nvPicPr>
            <p:cNvPr id="34" name="그림 33">
              <a:extLst>
                <a:ext uri="{FF2B5EF4-FFF2-40B4-BE49-F238E27FC236}">
                  <a16:creationId xmlns:a16="http://schemas.microsoft.com/office/drawing/2014/main" id="{BE3415E7-13CF-4A2C-9DA6-CC582B7F42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98011" y="4042850"/>
              <a:ext cx="421271" cy="421271"/>
            </a:xfrm>
            <a:prstGeom prst="rect">
              <a:avLst/>
            </a:prstGeom>
          </p:spPr>
        </p:pic>
      </p:grpSp>
      <p:sp>
        <p:nvSpPr>
          <p:cNvPr id="35" name="TextBox 34">
            <a:extLst>
              <a:ext uri="{FF2B5EF4-FFF2-40B4-BE49-F238E27FC236}">
                <a16:creationId xmlns:a16="http://schemas.microsoft.com/office/drawing/2014/main" id="{86002CE2-AD5B-4E85-9AD9-87B167F92AD0}"/>
              </a:ext>
            </a:extLst>
          </p:cNvPr>
          <p:cNvSpPr txBox="1"/>
          <p:nvPr/>
        </p:nvSpPr>
        <p:spPr>
          <a:xfrm>
            <a:off x="5849785" y="4164695"/>
            <a:ext cx="2727624" cy="738664"/>
          </a:xfrm>
          <a:prstGeom prst="rect">
            <a:avLst/>
          </a:prstGeom>
          <a:noFill/>
        </p:spPr>
        <p:txBody>
          <a:bodyPr wrap="square" rtlCol="0">
            <a:spAutoFit/>
          </a:bodyPr>
          <a:lstStyle/>
          <a:p>
            <a:pPr algn="ctr"/>
            <a:r>
              <a:rPr lang="en-US" altLang="ja-JP" sz="1400" b="1" dirty="0">
                <a:latin typeface="Meiryo" panose="020B0604030504040204" pitchFamily="34" charset="-128"/>
                <a:ea typeface="Meiryo" panose="020B0604030504040204" pitchFamily="34" charset="-128"/>
              </a:rPr>
              <a:t>GPS</a:t>
            </a:r>
            <a:r>
              <a:rPr lang="ja-JP" altLang="en-US" sz="1400" b="1" dirty="0">
                <a:latin typeface="Meiryo" panose="020B0604030504040204" pitchFamily="34" charset="-128"/>
                <a:ea typeface="Meiryo" panose="020B0604030504040204" pitchFamily="34" charset="-128"/>
              </a:rPr>
              <a:t>を基盤に</a:t>
            </a:r>
          </a:p>
          <a:p>
            <a:pPr algn="ctr"/>
            <a:r>
              <a:rPr lang="ja-JP" altLang="en-US" sz="1400" b="1" dirty="0">
                <a:latin typeface="Meiryo" panose="020B0604030504040204" pitchFamily="34" charset="-128"/>
                <a:ea typeface="Meiryo" panose="020B0604030504040204" pitchFamily="34" charset="-128"/>
              </a:rPr>
              <a:t>野外文化財に到着すると</a:t>
            </a:r>
            <a:endParaRPr lang="en-US" altLang="ja-JP" sz="1400" b="1" dirty="0">
              <a:latin typeface="Meiryo" panose="020B0604030504040204" pitchFamily="34" charset="-128"/>
              <a:ea typeface="Meiryo" panose="020B0604030504040204" pitchFamily="34" charset="-128"/>
            </a:endParaRPr>
          </a:p>
          <a:p>
            <a:pPr algn="ctr"/>
            <a:r>
              <a:rPr lang="ja-JP" altLang="en-US" sz="1400" b="1" dirty="0">
                <a:latin typeface="Meiryo" panose="020B0604030504040204" pitchFamily="34" charset="-128"/>
                <a:ea typeface="Meiryo" panose="020B0604030504040204" pitchFamily="34" charset="-128"/>
              </a:rPr>
              <a:t>解説提供</a:t>
            </a:r>
            <a:r>
              <a:rPr lang="ko-KR" altLang="en-US" sz="1400" b="1" dirty="0">
                <a:latin typeface="Meiryo" panose="020B0604030504040204" pitchFamily="34" charset="-128"/>
                <a:ea typeface="나눔바른고딕" panose="020B0603020101020101" pitchFamily="50" charset="-127"/>
              </a:rPr>
              <a:t> </a:t>
            </a:r>
          </a:p>
        </p:txBody>
      </p:sp>
      <p:grpSp>
        <p:nvGrpSpPr>
          <p:cNvPr id="50" name="그룹 49">
            <a:extLst>
              <a:ext uri="{FF2B5EF4-FFF2-40B4-BE49-F238E27FC236}">
                <a16:creationId xmlns:a16="http://schemas.microsoft.com/office/drawing/2014/main" id="{8E4834C2-EAAF-4B1E-81AA-E3A7EC5E6837}"/>
              </a:ext>
            </a:extLst>
          </p:cNvPr>
          <p:cNvGrpSpPr/>
          <p:nvPr/>
        </p:nvGrpSpPr>
        <p:grpSpPr>
          <a:xfrm>
            <a:off x="8296454" y="2603999"/>
            <a:ext cx="1870231" cy="1257854"/>
            <a:chOff x="2464205" y="2781887"/>
            <a:chExt cx="3835987" cy="2228094"/>
          </a:xfrm>
        </p:grpSpPr>
        <p:grpSp>
          <p:nvGrpSpPr>
            <p:cNvPr id="51" name="그룹 50">
              <a:extLst>
                <a:ext uri="{FF2B5EF4-FFF2-40B4-BE49-F238E27FC236}">
                  <a16:creationId xmlns:a16="http://schemas.microsoft.com/office/drawing/2014/main" id="{C2FCF696-33FE-4C69-A0BE-13CEC67D07E8}"/>
                </a:ext>
              </a:extLst>
            </p:cNvPr>
            <p:cNvGrpSpPr/>
            <p:nvPr/>
          </p:nvGrpSpPr>
          <p:grpSpPr>
            <a:xfrm>
              <a:off x="4644558" y="3789040"/>
              <a:ext cx="1655634" cy="1220941"/>
              <a:chOff x="7149402" y="3342354"/>
              <a:chExt cx="1501970" cy="1501970"/>
            </a:xfrm>
          </p:grpSpPr>
          <p:pic>
            <p:nvPicPr>
              <p:cNvPr id="65" name="그림 64">
                <a:extLst>
                  <a:ext uri="{FF2B5EF4-FFF2-40B4-BE49-F238E27FC236}">
                    <a16:creationId xmlns:a16="http://schemas.microsoft.com/office/drawing/2014/main" id="{9AD10582-BC7E-4388-B0B1-CF8E88C40A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9402" y="3342354"/>
                <a:ext cx="1501970" cy="1501970"/>
              </a:xfrm>
              <a:prstGeom prst="rect">
                <a:avLst/>
              </a:prstGeom>
            </p:spPr>
          </p:pic>
          <p:sp>
            <p:nvSpPr>
              <p:cNvPr id="66" name="직사각형 65">
                <a:extLst>
                  <a:ext uri="{FF2B5EF4-FFF2-40B4-BE49-F238E27FC236}">
                    <a16:creationId xmlns:a16="http://schemas.microsoft.com/office/drawing/2014/main" id="{0729423E-4037-46C8-91F3-4A3A63E13144}"/>
                  </a:ext>
                </a:extLst>
              </p:cNvPr>
              <p:cNvSpPr/>
              <p:nvPr/>
            </p:nvSpPr>
            <p:spPr>
              <a:xfrm>
                <a:off x="7710030" y="3645024"/>
                <a:ext cx="39036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2" name="그림 51">
              <a:extLst>
                <a:ext uri="{FF2B5EF4-FFF2-40B4-BE49-F238E27FC236}">
                  <a16:creationId xmlns:a16="http://schemas.microsoft.com/office/drawing/2014/main" id="{D3E0B143-787A-462F-B770-FA32EFE16F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12264" y="4012074"/>
              <a:ext cx="617985" cy="617985"/>
            </a:xfrm>
            <a:prstGeom prst="rect">
              <a:avLst/>
            </a:prstGeom>
          </p:spPr>
        </p:pic>
        <p:grpSp>
          <p:nvGrpSpPr>
            <p:cNvPr id="54" name="그룹 53">
              <a:extLst>
                <a:ext uri="{FF2B5EF4-FFF2-40B4-BE49-F238E27FC236}">
                  <a16:creationId xmlns:a16="http://schemas.microsoft.com/office/drawing/2014/main" id="{5ACDA330-5BB7-488D-84EC-DCC31FF8D5D9}"/>
                </a:ext>
              </a:extLst>
            </p:cNvPr>
            <p:cNvGrpSpPr/>
            <p:nvPr/>
          </p:nvGrpSpPr>
          <p:grpSpPr>
            <a:xfrm>
              <a:off x="2464205" y="2781887"/>
              <a:ext cx="2521263" cy="1586863"/>
              <a:chOff x="3274873" y="2861786"/>
              <a:chExt cx="1761277" cy="1058825"/>
            </a:xfrm>
          </p:grpSpPr>
          <p:cxnSp>
            <p:nvCxnSpPr>
              <p:cNvPr id="55" name="직선 연결선 54">
                <a:extLst>
                  <a:ext uri="{FF2B5EF4-FFF2-40B4-BE49-F238E27FC236}">
                    <a16:creationId xmlns:a16="http://schemas.microsoft.com/office/drawing/2014/main" id="{52AEBF6A-E0BD-481B-BDCC-A81220695144}"/>
                  </a:ext>
                </a:extLst>
              </p:cNvPr>
              <p:cNvCxnSpPr>
                <a:cxnSpLocks/>
              </p:cNvCxnSpPr>
              <p:nvPr/>
            </p:nvCxnSpPr>
            <p:spPr>
              <a:xfrm>
                <a:off x="3274873" y="3903990"/>
                <a:ext cx="1761277" cy="16621"/>
              </a:xfrm>
              <a:prstGeom prst="line">
                <a:avLst/>
              </a:prstGeom>
              <a:effectLst>
                <a:outerShdw blurRad="50800" dist="38100" dir="5400000" algn="t" rotWithShape="0">
                  <a:prstClr val="black">
                    <a:alpha val="40000"/>
                  </a:prstClr>
                </a:outerShdw>
              </a:effectLst>
            </p:spPr>
            <p:style>
              <a:lnRef idx="2">
                <a:schemeClr val="dk1"/>
              </a:lnRef>
              <a:fillRef idx="0">
                <a:schemeClr val="dk1"/>
              </a:fillRef>
              <a:effectRef idx="1">
                <a:schemeClr val="dk1"/>
              </a:effectRef>
              <a:fontRef idx="minor">
                <a:schemeClr val="tx1"/>
              </a:fontRef>
            </p:style>
          </p:cxnSp>
          <p:cxnSp>
            <p:nvCxnSpPr>
              <p:cNvPr id="59" name="직선 연결선 58">
                <a:extLst>
                  <a:ext uri="{FF2B5EF4-FFF2-40B4-BE49-F238E27FC236}">
                    <a16:creationId xmlns:a16="http://schemas.microsoft.com/office/drawing/2014/main" id="{1E6CBE2B-40E9-4A79-BC11-889D207DC427}"/>
                  </a:ext>
                </a:extLst>
              </p:cNvPr>
              <p:cNvCxnSpPr>
                <a:cxnSpLocks/>
              </p:cNvCxnSpPr>
              <p:nvPr/>
            </p:nvCxnSpPr>
            <p:spPr>
              <a:xfrm flipV="1">
                <a:off x="4392847" y="2861786"/>
                <a:ext cx="206771" cy="170076"/>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0B7870AE-8B71-4EA0-9F15-67965732F71D}"/>
                  </a:ext>
                </a:extLst>
              </p:cNvPr>
              <p:cNvCxnSpPr>
                <a:cxnSpLocks/>
              </p:cNvCxnSpPr>
              <p:nvPr/>
            </p:nvCxnSpPr>
            <p:spPr>
              <a:xfrm flipV="1">
                <a:off x="4499992" y="3356992"/>
                <a:ext cx="288000"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35E59D1D-AD4B-4D0F-82F0-4EAA2B810238}"/>
                  </a:ext>
                </a:extLst>
              </p:cNvPr>
              <p:cNvCxnSpPr>
                <a:cxnSpLocks/>
              </p:cNvCxnSpPr>
              <p:nvPr/>
            </p:nvCxnSpPr>
            <p:spPr>
              <a:xfrm>
                <a:off x="4392847" y="3692895"/>
                <a:ext cx="251145" cy="90405"/>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1B7A6220-6848-4C4A-88B8-86169EEE5665}"/>
                  </a:ext>
                </a:extLst>
              </p:cNvPr>
              <p:cNvCxnSpPr>
                <a:cxnSpLocks/>
              </p:cNvCxnSpPr>
              <p:nvPr/>
            </p:nvCxnSpPr>
            <p:spPr>
              <a:xfrm flipH="1" flipV="1">
                <a:off x="3391545" y="3356992"/>
                <a:ext cx="288000"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98117ACA-0EE1-4F8C-9D34-441599CE3464}"/>
                  </a:ext>
                </a:extLst>
              </p:cNvPr>
              <p:cNvCxnSpPr>
                <a:cxnSpLocks/>
              </p:cNvCxnSpPr>
              <p:nvPr/>
            </p:nvCxnSpPr>
            <p:spPr>
              <a:xfrm flipH="1" flipV="1">
                <a:off x="3585642" y="2893880"/>
                <a:ext cx="187806" cy="16023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4D92B23-BAEE-41EA-88C6-82C06386B6F0}"/>
                  </a:ext>
                </a:extLst>
              </p:cNvPr>
              <p:cNvCxnSpPr>
                <a:cxnSpLocks/>
              </p:cNvCxnSpPr>
              <p:nvPr/>
            </p:nvCxnSpPr>
            <p:spPr>
              <a:xfrm flipH="1">
                <a:off x="3570382" y="3682621"/>
                <a:ext cx="213608" cy="90405"/>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67" name="그룹 66">
            <a:extLst>
              <a:ext uri="{FF2B5EF4-FFF2-40B4-BE49-F238E27FC236}">
                <a16:creationId xmlns:a16="http://schemas.microsoft.com/office/drawing/2014/main" id="{0AA444A0-91D6-433C-9AF0-32D2FAB9B14F}"/>
              </a:ext>
            </a:extLst>
          </p:cNvPr>
          <p:cNvGrpSpPr/>
          <p:nvPr/>
        </p:nvGrpSpPr>
        <p:grpSpPr>
          <a:xfrm>
            <a:off x="10166685" y="2631153"/>
            <a:ext cx="1450798" cy="1143717"/>
            <a:chOff x="8157890" y="2505824"/>
            <a:chExt cx="2848805" cy="2245819"/>
          </a:xfrm>
        </p:grpSpPr>
        <p:pic>
          <p:nvPicPr>
            <p:cNvPr id="68" name="그림 67">
              <a:extLst>
                <a:ext uri="{FF2B5EF4-FFF2-40B4-BE49-F238E27FC236}">
                  <a16:creationId xmlns:a16="http://schemas.microsoft.com/office/drawing/2014/main" id="{9F66701B-7A4F-4246-B340-02D14C29A5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9471" y="2505824"/>
              <a:ext cx="1377224" cy="1377218"/>
            </a:xfrm>
            <a:prstGeom prst="rect">
              <a:avLst/>
            </a:prstGeom>
          </p:spPr>
        </p:pic>
        <p:pic>
          <p:nvPicPr>
            <p:cNvPr id="69" name="그림 68">
              <a:extLst>
                <a:ext uri="{FF2B5EF4-FFF2-40B4-BE49-F238E27FC236}">
                  <a16:creationId xmlns:a16="http://schemas.microsoft.com/office/drawing/2014/main" id="{B9840D6D-9CA8-42E7-BD48-B2E3DD631A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7890" y="2601226"/>
              <a:ext cx="2021421" cy="2150417"/>
            </a:xfrm>
            <a:prstGeom prst="rect">
              <a:avLst/>
            </a:prstGeom>
          </p:spPr>
        </p:pic>
      </p:grpSp>
      <p:sp>
        <p:nvSpPr>
          <p:cNvPr id="71" name="TextBox 70">
            <a:extLst>
              <a:ext uri="{FF2B5EF4-FFF2-40B4-BE49-F238E27FC236}">
                <a16:creationId xmlns:a16="http://schemas.microsoft.com/office/drawing/2014/main" id="{80E3E5F3-D8B8-46F8-8843-1766104FCF20}"/>
              </a:ext>
            </a:extLst>
          </p:cNvPr>
          <p:cNvSpPr txBox="1"/>
          <p:nvPr/>
        </p:nvSpPr>
        <p:spPr>
          <a:xfrm>
            <a:off x="8555372" y="4174592"/>
            <a:ext cx="3155515" cy="523220"/>
          </a:xfrm>
          <a:prstGeom prst="rect">
            <a:avLst/>
          </a:prstGeom>
          <a:noFill/>
        </p:spPr>
        <p:txBody>
          <a:bodyPr wrap="square" rtlCol="0">
            <a:spAutoFit/>
          </a:bodyPr>
          <a:lstStyle/>
          <a:p>
            <a:pPr algn="ctr"/>
            <a:r>
              <a:rPr lang="ja-JP" altLang="en-US" sz="1400" b="1" dirty="0">
                <a:latin typeface="Meiryo" panose="020B0604030504040204" pitchFamily="34" charset="-128"/>
                <a:ea typeface="Meiryo" panose="020B0604030504040204" pitchFamily="34" charset="-128"/>
              </a:rPr>
              <a:t>焼失した文化財を</a:t>
            </a:r>
            <a:r>
              <a:rPr lang="en-US" altLang="ja-JP" sz="1400" b="1" dirty="0">
                <a:latin typeface="Meiryo" panose="020B0604030504040204" pitchFamily="34" charset="-128"/>
                <a:ea typeface="Meiryo" panose="020B0604030504040204" pitchFamily="34" charset="-128"/>
              </a:rPr>
              <a:t>AR</a:t>
            </a:r>
            <a:r>
              <a:rPr lang="ja-JP" altLang="en-US" sz="1400" b="1" dirty="0">
                <a:latin typeface="Meiryo" panose="020B0604030504040204" pitchFamily="34" charset="-128"/>
                <a:ea typeface="Meiryo" panose="020B0604030504040204" pitchFamily="34" charset="-128"/>
              </a:rPr>
              <a:t>に確認可能 </a:t>
            </a:r>
          </a:p>
          <a:p>
            <a:pPr algn="ctr"/>
            <a:r>
              <a:rPr lang="en-US" altLang="ja-JP" sz="1400" b="1" dirty="0">
                <a:latin typeface="Meiryo" panose="020B0604030504040204" pitchFamily="34" charset="-128"/>
                <a:ea typeface="Meiryo" panose="020B0604030504040204" pitchFamily="34" charset="-128"/>
              </a:rPr>
              <a:t>QR</a:t>
            </a:r>
            <a:r>
              <a:rPr lang="ja-JP" altLang="en-US" sz="1400" b="1" dirty="0">
                <a:latin typeface="Meiryo" panose="020B0604030504040204" pitchFamily="34" charset="-128"/>
                <a:ea typeface="Meiryo" panose="020B0604030504040204" pitchFamily="34" charset="-128"/>
              </a:rPr>
              <a:t>を通じてスタンプ機能を提供</a:t>
            </a:r>
            <a:r>
              <a:rPr lang="ko-KR" altLang="en-US" sz="1400" b="1" dirty="0">
                <a:latin typeface="Meiryo" panose="020B0604030504040204" pitchFamily="34" charset="-128"/>
                <a:ea typeface="나눔바른고딕" panose="020B0603020101020101" pitchFamily="50" charset="-127"/>
              </a:rPr>
              <a:t> </a:t>
            </a:r>
          </a:p>
        </p:txBody>
      </p:sp>
      <p:sp>
        <p:nvSpPr>
          <p:cNvPr id="41" name="직사각형 40">
            <a:extLst>
              <a:ext uri="{FF2B5EF4-FFF2-40B4-BE49-F238E27FC236}">
                <a16:creationId xmlns:a16="http://schemas.microsoft.com/office/drawing/2014/main" id="{08ABA82D-D2CF-48E0-96B2-6A81DFEE3EA8}"/>
              </a:ext>
            </a:extLst>
          </p:cNvPr>
          <p:cNvSpPr/>
          <p:nvPr/>
        </p:nvSpPr>
        <p:spPr>
          <a:xfrm>
            <a:off x="392215" y="1436440"/>
            <a:ext cx="232409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名</a:t>
            </a:r>
          </a:p>
          <a:p>
            <a:r>
              <a:rPr lang="ja-JP" altLang="en-US"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着々</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94637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1.11022E-16 L 0.28542 0.00093 " pathEditMode="relative" rAng="0" ptsTypes="AA">
                                      <p:cBhvr>
                                        <p:cTn id="6" dur="2000" fill="hold"/>
                                        <p:tgtEl>
                                          <p:spTgt spid="31"/>
                                        </p:tgtEl>
                                        <p:attrNameLst>
                                          <p:attrName>ppt_x</p:attrName>
                                          <p:attrName>ppt_y</p:attrName>
                                        </p:attrNameLst>
                                      </p:cBhvr>
                                      <p:rCtr x="14271" y="46"/>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28542 0.00093 L 0.4823 -0.00069 " pathEditMode="relative" rAng="0" ptsTypes="AA">
                                      <p:cBhvr>
                                        <p:cTn id="10" dur="2000" fill="hold"/>
                                        <p:tgtEl>
                                          <p:spTgt spid="31"/>
                                        </p:tgtEl>
                                        <p:attrNameLst>
                                          <p:attrName>ppt_x</p:attrName>
                                          <p:attrName>ppt_y</p:attrName>
                                        </p:attrNameLst>
                                      </p:cBhvr>
                                      <p:rCtr x="9844" y="-93"/>
                                    </p:animMotion>
                                  </p:childTnLst>
                                </p:cTn>
                              </p:par>
                              <p:par>
                                <p:cTn id="11" presetID="63" presetClass="path" presetSubtype="0" accel="50000" decel="50000" fill="hold" nodeType="withEffect">
                                  <p:stCondLst>
                                    <p:cond delay="0"/>
                                  </p:stCondLst>
                                  <p:childTnLst>
                                    <p:animMotion origin="layout" path="M -2.5E-6 1.11111E-6 L 0.2599 1.11111E-6 " pathEditMode="relative" rAng="0" ptsTypes="AA">
                                      <p:cBhvr>
                                        <p:cTn id="12" dur="2000" fill="hold"/>
                                        <p:tgtEl>
                                          <p:spTgt spid="32"/>
                                        </p:tgtEl>
                                        <p:attrNameLst>
                                          <p:attrName>ppt_x</p:attrName>
                                          <p:attrName>ppt_y</p:attrName>
                                        </p:attrNameLst>
                                      </p:cBhvr>
                                      <p:rCtr x="12995" y="0"/>
                                    </p:animMotion>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392215" y="2306570"/>
            <a:ext cx="2324091" cy="5693866"/>
          </a:xfrm>
          <a:prstGeom prst="rect">
            <a:avLst/>
          </a:prstGeom>
        </p:spPr>
        <p:txBody>
          <a:bodyPr wrap="square">
            <a:spAutoFit/>
          </a:bodyPr>
          <a:lstStyle/>
          <a:p>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担当パート説明</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従来のグーグルマップの上にサーバーにある該当文化財情報を利用してグーグルマップの上に表示</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文化財の見学順序を示すことができるようにカスタムマークを利用して順番を表示</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イメージの大きさと該当携帯サイズを計算して、携帯電話に合わせてイメージを表示</a:t>
            </a: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15" name="직사각형 14">
            <a:extLst>
              <a:ext uri="{FF2B5EF4-FFF2-40B4-BE49-F238E27FC236}">
                <a16:creationId xmlns:a16="http://schemas.microsoft.com/office/drawing/2014/main" id="{DC250D94-5FF3-4864-8C2A-69381DC231B8}"/>
              </a:ext>
            </a:extLst>
          </p:cNvPr>
          <p:cNvSpPr/>
          <p:nvPr/>
        </p:nvSpPr>
        <p:spPr>
          <a:xfrm>
            <a:off x="3688796" y="1745747"/>
            <a:ext cx="7344706" cy="553998"/>
          </a:xfrm>
          <a:prstGeom prst="rect">
            <a:avLst/>
          </a:prstGeom>
        </p:spPr>
        <p:txBody>
          <a:bodyPr wrap="square">
            <a:spAutoFit/>
          </a:bodyPr>
          <a:lstStyle/>
          <a:p>
            <a:r>
              <a:rPr lang="ja-JP" altLang="en-US" sz="14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担当パート</a:t>
            </a:r>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10" name="직사각형 9">
            <a:extLst>
              <a:ext uri="{FF2B5EF4-FFF2-40B4-BE49-F238E27FC236}">
                <a16:creationId xmlns:a16="http://schemas.microsoft.com/office/drawing/2014/main" id="{98AA0917-70A6-4D39-95DB-E0DB10E27155}"/>
              </a:ext>
            </a:extLst>
          </p:cNvPr>
          <p:cNvSpPr/>
          <p:nvPr/>
        </p:nvSpPr>
        <p:spPr>
          <a:xfrm>
            <a:off x="5696563" y="1128663"/>
            <a:ext cx="3337773" cy="307777"/>
          </a:xfrm>
          <a:prstGeom prst="rect">
            <a:avLst/>
          </a:prstGeom>
        </p:spPr>
        <p:txBody>
          <a:bodyPr wrap="none">
            <a:spAutoFit/>
          </a:bodyPr>
          <a:lstStyle/>
          <a:p>
            <a:pPr algn="ctr"/>
            <a:r>
              <a:rPr lang="ja-JP" altLang="en-US" sz="1400" b="1" dirty="0">
                <a:solidFill>
                  <a:prstClr val="black">
                    <a:lumMod val="65000"/>
                    <a:lumOff val="35000"/>
                  </a:prstClr>
                </a:solidFill>
                <a:latin typeface="Meiryo UI" pitchFamily="34" charset="-128"/>
                <a:ea typeface="Meiryo UI" pitchFamily="34" charset="-128"/>
                <a:cs typeface="Meiryo UI" pitchFamily="34" charset="-128"/>
              </a:rPr>
              <a:t>① </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a:t>
            </a:r>
            <a:r>
              <a:rPr lang="en-US" altLang="ko-KR" sz="1400" b="1" dirty="0" err="1">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SmartDocent</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(3/5)</a:t>
            </a:r>
          </a:p>
        </p:txBody>
      </p:sp>
      <p:pic>
        <p:nvPicPr>
          <p:cNvPr id="4" name="그림 3" descr="텍스트, 지도이(가) 표시된 사진&#10;&#10;매우 높은 신뢰도로 생성된 설명">
            <a:extLst>
              <a:ext uri="{FF2B5EF4-FFF2-40B4-BE49-F238E27FC236}">
                <a16:creationId xmlns:a16="http://schemas.microsoft.com/office/drawing/2014/main" id="{2DAC72A8-AE82-4E72-ACF5-5CE0F53EF7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6252" y="2145856"/>
            <a:ext cx="1758542" cy="3126296"/>
          </a:xfrm>
          <a:prstGeom prst="rect">
            <a:avLst/>
          </a:prstGeom>
        </p:spPr>
      </p:pic>
      <p:pic>
        <p:nvPicPr>
          <p:cNvPr id="5" name="그림 4">
            <a:extLst>
              <a:ext uri="{FF2B5EF4-FFF2-40B4-BE49-F238E27FC236}">
                <a16:creationId xmlns:a16="http://schemas.microsoft.com/office/drawing/2014/main" id="{EB4C9C73-A1A2-48B5-9777-4D31C4774455}"/>
              </a:ext>
            </a:extLst>
          </p:cNvPr>
          <p:cNvPicPr>
            <a:picLocks noChangeAspect="1"/>
          </p:cNvPicPr>
          <p:nvPr/>
        </p:nvPicPr>
        <p:blipFill>
          <a:blip r:embed="rId3"/>
          <a:stretch>
            <a:fillRect/>
          </a:stretch>
        </p:blipFill>
        <p:spPr>
          <a:xfrm>
            <a:off x="8552049" y="2145856"/>
            <a:ext cx="1675776" cy="3126296"/>
          </a:xfrm>
          <a:prstGeom prst="rect">
            <a:avLst/>
          </a:prstGeom>
        </p:spPr>
      </p:pic>
      <p:sp>
        <p:nvSpPr>
          <p:cNvPr id="13" name="TextBox 12">
            <a:extLst>
              <a:ext uri="{FF2B5EF4-FFF2-40B4-BE49-F238E27FC236}">
                <a16:creationId xmlns:a16="http://schemas.microsoft.com/office/drawing/2014/main" id="{14E28A05-A45E-4C15-B212-DD6B3256D250}"/>
              </a:ext>
            </a:extLst>
          </p:cNvPr>
          <p:cNvSpPr txBox="1"/>
          <p:nvPr/>
        </p:nvSpPr>
        <p:spPr>
          <a:xfrm>
            <a:off x="3688796" y="5502984"/>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既存の</a:t>
            </a:r>
            <a:r>
              <a:rPr lang="en-US" altLang="ko-KR" sz="1600" b="1" dirty="0">
                <a:latin typeface="Meiryo" panose="020B0604030504040204" pitchFamily="34" charset="-128"/>
                <a:ea typeface="Meiryo" panose="020B0604030504040204" pitchFamily="34" charset="-128"/>
              </a:rPr>
              <a:t>Google Map</a:t>
            </a:r>
            <a:endParaRPr lang="ko-KR" altLang="en-US" sz="1600" b="1" dirty="0">
              <a:latin typeface="Meiryo" panose="020B0604030504040204" pitchFamily="34" charset="-128"/>
              <a:ea typeface="나눔바른고딕" panose="020B0603020101020101" pitchFamily="50" charset="-127"/>
            </a:endParaRPr>
          </a:p>
        </p:txBody>
      </p:sp>
      <p:sp>
        <p:nvSpPr>
          <p:cNvPr id="14" name="TextBox 13">
            <a:extLst>
              <a:ext uri="{FF2B5EF4-FFF2-40B4-BE49-F238E27FC236}">
                <a16:creationId xmlns:a16="http://schemas.microsoft.com/office/drawing/2014/main" id="{269B1830-D00C-422E-A6D8-9B55364D1DFD}"/>
              </a:ext>
            </a:extLst>
          </p:cNvPr>
          <p:cNvSpPr txBox="1"/>
          <p:nvPr/>
        </p:nvSpPr>
        <p:spPr>
          <a:xfrm>
            <a:off x="7729242" y="5502984"/>
            <a:ext cx="3457314" cy="338554"/>
          </a:xfrm>
          <a:prstGeom prst="rect">
            <a:avLst/>
          </a:prstGeom>
          <a:noFill/>
        </p:spPr>
        <p:txBody>
          <a:bodyPr wrap="square" rtlCol="0">
            <a:spAutoFit/>
          </a:bodyPr>
          <a:lstStyle/>
          <a:p>
            <a:pPr algn="ctr"/>
            <a:r>
              <a:rPr lang="en-US" altLang="ko-KR" sz="1600" b="1" dirty="0">
                <a:latin typeface="Meiryo" panose="020B0604030504040204" pitchFamily="34" charset="-128"/>
                <a:ea typeface="Meiryo" panose="020B0604030504040204" pitchFamily="34" charset="-128"/>
              </a:rPr>
              <a:t>Google Map</a:t>
            </a:r>
            <a:r>
              <a:rPr lang="ja-JP" altLang="en-US" sz="1600" b="1" dirty="0">
                <a:latin typeface="Meiryo" panose="020B0604030504040204" pitchFamily="34" charset="-128"/>
                <a:ea typeface="Meiryo" panose="020B0604030504040204" pitchFamily="34" charset="-128"/>
              </a:rPr>
              <a:t>を</a:t>
            </a:r>
            <a:r>
              <a:rPr lang="ko-KR" altLang="en-US" sz="1600" b="1" dirty="0">
                <a:latin typeface="Meiryo" panose="020B0604030504040204" pitchFamily="34" charset="-128"/>
                <a:ea typeface="Meiryo" panose="020B0604030504040204" pitchFamily="34" charset="-128"/>
              </a:rPr>
              <a:t>利用</a:t>
            </a:r>
            <a:r>
              <a:rPr lang="ja-JP" altLang="en-US" sz="1600" b="1" dirty="0">
                <a:latin typeface="Meiryo" panose="020B0604030504040204" pitchFamily="34" charset="-128"/>
                <a:ea typeface="Meiryo" panose="020B0604030504040204" pitchFamily="34" charset="-128"/>
              </a:rPr>
              <a:t>した</a:t>
            </a:r>
            <a:r>
              <a:rPr lang="ko-KR" altLang="en-US" sz="1600" b="1" dirty="0">
                <a:latin typeface="Meiryo" panose="020B0604030504040204" pitchFamily="34" charset="-128"/>
                <a:ea typeface="Meiryo" panose="020B0604030504040204" pitchFamily="34" charset="-128"/>
              </a:rPr>
              <a:t>案内図</a:t>
            </a:r>
          </a:p>
        </p:txBody>
      </p:sp>
      <p:sp>
        <p:nvSpPr>
          <p:cNvPr id="8" name="화살표: 오른쪽 7">
            <a:extLst>
              <a:ext uri="{FF2B5EF4-FFF2-40B4-BE49-F238E27FC236}">
                <a16:creationId xmlns:a16="http://schemas.microsoft.com/office/drawing/2014/main" id="{6185D870-D25A-449B-8984-37B007495CFD}"/>
              </a:ext>
            </a:extLst>
          </p:cNvPr>
          <p:cNvSpPr/>
          <p:nvPr/>
        </p:nvSpPr>
        <p:spPr>
          <a:xfrm>
            <a:off x="6767964" y="3539843"/>
            <a:ext cx="978408" cy="484632"/>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ln w="22225">
                <a:solidFill>
                  <a:schemeClr val="accent2"/>
                </a:solidFill>
                <a:prstDash val="solid"/>
              </a:ln>
              <a:solidFill>
                <a:schemeClr val="accent2">
                  <a:lumMod val="40000"/>
                  <a:lumOff val="60000"/>
                </a:schemeClr>
              </a:solidFill>
            </a:endParaRPr>
          </a:p>
        </p:txBody>
      </p:sp>
      <p:sp>
        <p:nvSpPr>
          <p:cNvPr id="16" name="직사각형 15">
            <a:extLst>
              <a:ext uri="{FF2B5EF4-FFF2-40B4-BE49-F238E27FC236}">
                <a16:creationId xmlns:a16="http://schemas.microsoft.com/office/drawing/2014/main" id="{76F9E4A7-9049-4E49-A650-6DBC669DC313}"/>
              </a:ext>
            </a:extLst>
          </p:cNvPr>
          <p:cNvSpPr/>
          <p:nvPr/>
        </p:nvSpPr>
        <p:spPr>
          <a:xfrm>
            <a:off x="392215" y="1436440"/>
            <a:ext cx="232409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名</a:t>
            </a:r>
          </a:p>
          <a:p>
            <a:r>
              <a:rPr lang="ja-JP" altLang="en-US"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着々</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42194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p:cNvSpPr/>
          <p:nvPr/>
        </p:nvSpPr>
        <p:spPr>
          <a:xfrm>
            <a:off x="392215" y="2306570"/>
            <a:ext cx="2324091" cy="4216539"/>
          </a:xfrm>
          <a:prstGeom prst="rect">
            <a:avLst/>
          </a:prstGeom>
        </p:spPr>
        <p:txBody>
          <a:bodyPr wrap="square">
            <a:spAutoFit/>
          </a:bodyPr>
          <a:lstStyle/>
          <a:p>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担当パート説明</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r>
              <a:rPr lang="en-US" altLang="ja-JP" sz="1200" b="1" dirty="0" err="1">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SmartDocent</a:t>
            </a: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アプリの解説機能とアプリの各パートを受けてアプリを統合</a:t>
            </a:r>
            <a:endParaRPr lang="en-US" altLang="ja-JP"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r>
              <a:rPr lang="ja-JP" altLang="en-US"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全般的なアプリデザインを担当</a:t>
            </a:r>
            <a:endParaRPr lang="en-US" altLang="ko-KR" sz="12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pPr marL="171450" indent="-171450">
              <a:buFontTx/>
              <a:buChar char="-"/>
            </a:pP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endParaRPr lang="en-US" altLang="ko-KR"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a:p>
            <a:r>
              <a:rPr lang="ko-KR" altLang="en-US" sz="12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br>
              <a:rPr lang="en-US" altLang="ko-KR" sz="1200" b="1" dirty="0">
                <a:ln>
                  <a:solidFill>
                    <a:schemeClr val="bg1">
                      <a:lumMod val="50000"/>
                      <a:alpha val="0"/>
                    </a:schemeClr>
                  </a:solidFill>
                </a:ln>
                <a:solidFill>
                  <a:srgbClr val="C00000"/>
                </a:solidFill>
                <a:latin typeface="나눔바른고딕" panose="020B0603020101020101" pitchFamily="50" charset="-127"/>
                <a:ea typeface="나눔바른고딕" panose="020B0603020101020101" pitchFamily="50" charset="-127"/>
              </a:rPr>
            </a:br>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grpSp>
        <p:nvGrpSpPr>
          <p:cNvPr id="19" name="그룹 18">
            <a:extLst>
              <a:ext uri="{FF2B5EF4-FFF2-40B4-BE49-F238E27FC236}">
                <a16:creationId xmlns:a16="http://schemas.microsoft.com/office/drawing/2014/main" id="{EBE8EA79-C967-4FBF-93D3-883321508C87}"/>
              </a:ext>
            </a:extLst>
          </p:cNvPr>
          <p:cNvGrpSpPr/>
          <p:nvPr/>
        </p:nvGrpSpPr>
        <p:grpSpPr>
          <a:xfrm>
            <a:off x="88740" y="115933"/>
            <a:ext cx="1932493" cy="315590"/>
            <a:chOff x="160147" y="1840624"/>
            <a:chExt cx="1485774" cy="315590"/>
          </a:xfrm>
          <a:solidFill>
            <a:srgbClr val="FFC000"/>
          </a:solidFill>
        </p:grpSpPr>
        <p:sp>
          <p:nvSpPr>
            <p:cNvPr id="21" name="모서리가 둥근 직사각형 7">
              <a:extLst>
                <a:ext uri="{FF2B5EF4-FFF2-40B4-BE49-F238E27FC236}">
                  <a16:creationId xmlns:a16="http://schemas.microsoft.com/office/drawing/2014/main" id="{AA828003-15BB-40DA-8664-ED01089EEC86}"/>
                </a:ext>
              </a:extLst>
            </p:cNvPr>
            <p:cNvSpPr/>
            <p:nvPr/>
          </p:nvSpPr>
          <p:spPr>
            <a:xfrm>
              <a:off x="160147" y="1840624"/>
              <a:ext cx="1485774" cy="315590"/>
            </a:xfrm>
            <a:prstGeom prst="roundRect">
              <a:avLst>
                <a:gd name="adj" fmla="val 1923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41151D46-78C4-4210-A3C0-10AAB834E8A3}"/>
                </a:ext>
              </a:extLst>
            </p:cNvPr>
            <p:cNvSpPr/>
            <p:nvPr/>
          </p:nvSpPr>
          <p:spPr>
            <a:xfrm>
              <a:off x="302831" y="1859920"/>
              <a:ext cx="1200407" cy="276999"/>
            </a:xfrm>
            <a:prstGeom prst="rect">
              <a:avLst/>
            </a:prstGeom>
            <a:grpFill/>
          </p:spPr>
          <p:txBody>
            <a:bodyPr wrap="none" anchor="ctr">
              <a:spAutoFit/>
            </a:bodyPr>
            <a:lstStyle/>
            <a:p>
              <a:pPr algn="ctr"/>
              <a:r>
                <a:rPr lang="en-US" altLang="ko-KR" sz="1200" b="1" dirty="0">
                  <a:ln>
                    <a:solidFill>
                      <a:schemeClr val="bg1">
                        <a:lumMod val="50000"/>
                        <a:alpha val="0"/>
                      </a:schemeClr>
                    </a:solidFill>
                  </a:ln>
                  <a:solidFill>
                    <a:schemeClr val="bg1"/>
                  </a:solidFill>
                  <a:latin typeface="나눔스퀘어 ExtraBold" panose="020B0600000101010101" pitchFamily="50" charset="-127"/>
                  <a:ea typeface="나눔스퀘어 ExtraBold" panose="020B0600000101010101" pitchFamily="50" charset="-127"/>
                </a:rPr>
                <a:t>PART #3. PROJECT</a:t>
              </a:r>
            </a:p>
          </p:txBody>
        </p:sp>
      </p:grpSp>
      <p:sp>
        <p:nvSpPr>
          <p:cNvPr id="10" name="직사각형 9">
            <a:extLst>
              <a:ext uri="{FF2B5EF4-FFF2-40B4-BE49-F238E27FC236}">
                <a16:creationId xmlns:a16="http://schemas.microsoft.com/office/drawing/2014/main" id="{98AA0917-70A6-4D39-95DB-E0DB10E27155}"/>
              </a:ext>
            </a:extLst>
          </p:cNvPr>
          <p:cNvSpPr/>
          <p:nvPr/>
        </p:nvSpPr>
        <p:spPr>
          <a:xfrm>
            <a:off x="5696563" y="1128663"/>
            <a:ext cx="3337773" cy="307777"/>
          </a:xfrm>
          <a:prstGeom prst="rect">
            <a:avLst/>
          </a:prstGeom>
        </p:spPr>
        <p:txBody>
          <a:bodyPr wrap="none">
            <a:spAutoFit/>
          </a:bodyPr>
          <a:lstStyle/>
          <a:p>
            <a:pPr algn="ctr"/>
            <a:r>
              <a:rPr lang="ja-JP" altLang="en-US" sz="1400" b="1" dirty="0">
                <a:solidFill>
                  <a:prstClr val="black">
                    <a:lumMod val="65000"/>
                    <a:lumOff val="35000"/>
                  </a:prstClr>
                </a:solidFill>
                <a:latin typeface="Meiryo UI" pitchFamily="34" charset="-128"/>
                <a:ea typeface="Meiryo UI" pitchFamily="34" charset="-128"/>
                <a:cs typeface="Meiryo UI" pitchFamily="34" charset="-128"/>
              </a:rPr>
              <a:t>① </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a:t>
            </a:r>
            <a:r>
              <a:rPr lang="en-US" altLang="ko-KR" sz="1400" b="1" dirty="0" err="1">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SmartDocent</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(4/5)</a:t>
            </a:r>
          </a:p>
        </p:txBody>
      </p:sp>
      <p:pic>
        <p:nvPicPr>
          <p:cNvPr id="11" name="그림 10">
            <a:extLst>
              <a:ext uri="{FF2B5EF4-FFF2-40B4-BE49-F238E27FC236}">
                <a16:creationId xmlns:a16="http://schemas.microsoft.com/office/drawing/2014/main" id="{3F6DF413-33B2-4A19-83D6-6CF83C6FCEB8}"/>
              </a:ext>
            </a:extLst>
          </p:cNvPr>
          <p:cNvPicPr>
            <a:picLocks noChangeAspect="1"/>
          </p:cNvPicPr>
          <p:nvPr/>
        </p:nvPicPr>
        <p:blipFill>
          <a:blip r:embed="rId2"/>
          <a:stretch>
            <a:fillRect/>
          </a:stretch>
        </p:blipFill>
        <p:spPr>
          <a:xfrm>
            <a:off x="6179127" y="2306570"/>
            <a:ext cx="1675776" cy="3126296"/>
          </a:xfrm>
          <a:prstGeom prst="rect">
            <a:avLst/>
          </a:prstGeom>
        </p:spPr>
      </p:pic>
      <p:grpSp>
        <p:nvGrpSpPr>
          <p:cNvPr id="16" name="그룹 15">
            <a:extLst>
              <a:ext uri="{FF2B5EF4-FFF2-40B4-BE49-F238E27FC236}">
                <a16:creationId xmlns:a16="http://schemas.microsoft.com/office/drawing/2014/main" id="{F12CA04F-04F3-4354-B0ED-1EB7327156F9}"/>
              </a:ext>
            </a:extLst>
          </p:cNvPr>
          <p:cNvGrpSpPr/>
          <p:nvPr/>
        </p:nvGrpSpPr>
        <p:grpSpPr>
          <a:xfrm>
            <a:off x="4094362" y="3253421"/>
            <a:ext cx="655235" cy="616297"/>
            <a:chOff x="3964047" y="3847824"/>
            <a:chExt cx="655235" cy="616297"/>
          </a:xfrm>
        </p:grpSpPr>
        <p:pic>
          <p:nvPicPr>
            <p:cNvPr id="17" name="그림 16">
              <a:extLst>
                <a:ext uri="{FF2B5EF4-FFF2-40B4-BE49-F238E27FC236}">
                  <a16:creationId xmlns:a16="http://schemas.microsoft.com/office/drawing/2014/main" id="{8533614A-CD7D-4F41-A82E-93E59BAF5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047" y="3847824"/>
              <a:ext cx="421271" cy="390053"/>
            </a:xfrm>
            <a:prstGeom prst="rect">
              <a:avLst/>
            </a:prstGeom>
          </p:spPr>
        </p:pic>
        <p:pic>
          <p:nvPicPr>
            <p:cNvPr id="18" name="그림 17">
              <a:extLst>
                <a:ext uri="{FF2B5EF4-FFF2-40B4-BE49-F238E27FC236}">
                  <a16:creationId xmlns:a16="http://schemas.microsoft.com/office/drawing/2014/main" id="{862666D9-9196-4895-8D32-866E543EC2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8011" y="4042850"/>
              <a:ext cx="421271" cy="421271"/>
            </a:xfrm>
            <a:prstGeom prst="rect">
              <a:avLst/>
            </a:prstGeom>
          </p:spPr>
        </p:pic>
      </p:grpSp>
      <p:sp>
        <p:nvSpPr>
          <p:cNvPr id="23" name="화살표: 오른쪽 22">
            <a:extLst>
              <a:ext uri="{FF2B5EF4-FFF2-40B4-BE49-F238E27FC236}">
                <a16:creationId xmlns:a16="http://schemas.microsoft.com/office/drawing/2014/main" id="{15DB9709-95FE-4445-A6E4-7D72022925B7}"/>
              </a:ext>
            </a:extLst>
          </p:cNvPr>
          <p:cNvSpPr/>
          <p:nvPr/>
        </p:nvSpPr>
        <p:spPr>
          <a:xfrm>
            <a:off x="4962800" y="3310547"/>
            <a:ext cx="978408" cy="484632"/>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ln w="22225">
                <a:solidFill>
                  <a:schemeClr val="accent2"/>
                </a:solidFill>
                <a:prstDash val="solid"/>
              </a:ln>
              <a:solidFill>
                <a:schemeClr val="accent2">
                  <a:lumMod val="40000"/>
                  <a:lumOff val="60000"/>
                </a:schemeClr>
              </a:solidFill>
            </a:endParaRPr>
          </a:p>
        </p:txBody>
      </p:sp>
      <p:sp>
        <p:nvSpPr>
          <p:cNvPr id="24" name="TextBox 23">
            <a:extLst>
              <a:ext uri="{FF2B5EF4-FFF2-40B4-BE49-F238E27FC236}">
                <a16:creationId xmlns:a16="http://schemas.microsoft.com/office/drawing/2014/main" id="{ABBC8423-35C5-4CA2-926C-9B39661447B0}"/>
              </a:ext>
            </a:extLst>
          </p:cNvPr>
          <p:cNvSpPr txBox="1"/>
          <p:nvPr/>
        </p:nvSpPr>
        <p:spPr>
          <a:xfrm>
            <a:off x="3021036" y="4376678"/>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文化財解説</a:t>
            </a:r>
            <a:endParaRPr lang="ko-KR" altLang="en-US" sz="1600" b="1" dirty="0">
              <a:latin typeface="Meiryo" panose="020B0604030504040204" pitchFamily="34" charset="-128"/>
              <a:ea typeface="나눔바른고딕" panose="020B0603020101020101" pitchFamily="50" charset="-127"/>
            </a:endParaRPr>
          </a:p>
        </p:txBody>
      </p:sp>
      <p:pic>
        <p:nvPicPr>
          <p:cNvPr id="7" name="그림 6">
            <a:extLst>
              <a:ext uri="{FF2B5EF4-FFF2-40B4-BE49-F238E27FC236}">
                <a16:creationId xmlns:a16="http://schemas.microsoft.com/office/drawing/2014/main" id="{DB7BEBF2-DBBE-483B-920F-0BBD813831BB}"/>
              </a:ext>
            </a:extLst>
          </p:cNvPr>
          <p:cNvPicPr>
            <a:picLocks noChangeAspect="1"/>
          </p:cNvPicPr>
          <p:nvPr/>
        </p:nvPicPr>
        <p:blipFill>
          <a:blip r:embed="rId4"/>
          <a:stretch>
            <a:fillRect/>
          </a:stretch>
        </p:blipFill>
        <p:spPr>
          <a:xfrm>
            <a:off x="10487992" y="1862814"/>
            <a:ext cx="978408" cy="1739391"/>
          </a:xfrm>
          <a:prstGeom prst="rect">
            <a:avLst/>
          </a:prstGeom>
        </p:spPr>
      </p:pic>
      <p:pic>
        <p:nvPicPr>
          <p:cNvPr id="8" name="그림 7">
            <a:extLst>
              <a:ext uri="{FF2B5EF4-FFF2-40B4-BE49-F238E27FC236}">
                <a16:creationId xmlns:a16="http://schemas.microsoft.com/office/drawing/2014/main" id="{D68D07BD-99EA-477E-A6CF-514E1137D1A7}"/>
              </a:ext>
            </a:extLst>
          </p:cNvPr>
          <p:cNvPicPr>
            <a:picLocks noChangeAspect="1"/>
          </p:cNvPicPr>
          <p:nvPr/>
        </p:nvPicPr>
        <p:blipFill>
          <a:blip r:embed="rId5"/>
          <a:stretch>
            <a:fillRect/>
          </a:stretch>
        </p:blipFill>
        <p:spPr>
          <a:xfrm>
            <a:off x="9220838" y="3791926"/>
            <a:ext cx="978406" cy="1739386"/>
          </a:xfrm>
          <a:prstGeom prst="rect">
            <a:avLst/>
          </a:prstGeom>
        </p:spPr>
      </p:pic>
      <p:pic>
        <p:nvPicPr>
          <p:cNvPr id="9" name="그림 8">
            <a:extLst>
              <a:ext uri="{FF2B5EF4-FFF2-40B4-BE49-F238E27FC236}">
                <a16:creationId xmlns:a16="http://schemas.microsoft.com/office/drawing/2014/main" id="{B38EEE88-DB87-4F0D-B04F-96387D21A0F5}"/>
              </a:ext>
            </a:extLst>
          </p:cNvPr>
          <p:cNvPicPr>
            <a:picLocks noChangeAspect="1"/>
          </p:cNvPicPr>
          <p:nvPr/>
        </p:nvPicPr>
        <p:blipFill>
          <a:blip r:embed="rId6"/>
          <a:stretch>
            <a:fillRect/>
          </a:stretch>
        </p:blipFill>
        <p:spPr>
          <a:xfrm>
            <a:off x="10502261" y="3791926"/>
            <a:ext cx="978408" cy="1739392"/>
          </a:xfrm>
          <a:prstGeom prst="rect">
            <a:avLst/>
          </a:prstGeom>
        </p:spPr>
      </p:pic>
      <p:pic>
        <p:nvPicPr>
          <p:cNvPr id="12" name="그림 11">
            <a:extLst>
              <a:ext uri="{FF2B5EF4-FFF2-40B4-BE49-F238E27FC236}">
                <a16:creationId xmlns:a16="http://schemas.microsoft.com/office/drawing/2014/main" id="{BB25BC02-5EC5-4BFD-B97C-8C23695EF05A}"/>
              </a:ext>
            </a:extLst>
          </p:cNvPr>
          <p:cNvPicPr>
            <a:picLocks noChangeAspect="1"/>
          </p:cNvPicPr>
          <p:nvPr/>
        </p:nvPicPr>
        <p:blipFill>
          <a:blip r:embed="rId7"/>
          <a:stretch>
            <a:fillRect/>
          </a:stretch>
        </p:blipFill>
        <p:spPr>
          <a:xfrm>
            <a:off x="9236275" y="1862820"/>
            <a:ext cx="978407" cy="1739385"/>
          </a:xfrm>
          <a:prstGeom prst="rect">
            <a:avLst/>
          </a:prstGeom>
        </p:spPr>
      </p:pic>
      <p:sp>
        <p:nvSpPr>
          <p:cNvPr id="25" name="화살표: 오른쪽 24">
            <a:extLst>
              <a:ext uri="{FF2B5EF4-FFF2-40B4-BE49-F238E27FC236}">
                <a16:creationId xmlns:a16="http://schemas.microsoft.com/office/drawing/2014/main" id="{E0DCBF9C-C666-4F83-99B8-90927BCD97BC}"/>
              </a:ext>
            </a:extLst>
          </p:cNvPr>
          <p:cNvSpPr/>
          <p:nvPr/>
        </p:nvSpPr>
        <p:spPr>
          <a:xfrm rot="10800000">
            <a:off x="8040948" y="3307294"/>
            <a:ext cx="978408" cy="484632"/>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a:ln w="22225">
                <a:solidFill>
                  <a:schemeClr val="accent2"/>
                </a:solidFill>
                <a:prstDash val="solid"/>
              </a:ln>
              <a:solidFill>
                <a:schemeClr val="accent2">
                  <a:lumMod val="40000"/>
                  <a:lumOff val="60000"/>
                </a:schemeClr>
              </a:solidFill>
            </a:endParaRPr>
          </a:p>
        </p:txBody>
      </p:sp>
      <p:sp>
        <p:nvSpPr>
          <p:cNvPr id="27" name="TextBox 26">
            <a:extLst>
              <a:ext uri="{FF2B5EF4-FFF2-40B4-BE49-F238E27FC236}">
                <a16:creationId xmlns:a16="http://schemas.microsoft.com/office/drawing/2014/main" id="{870FB242-B4C5-4E4D-B2CC-83F28A309CB4}"/>
              </a:ext>
            </a:extLst>
          </p:cNvPr>
          <p:cNvSpPr txBox="1"/>
          <p:nvPr/>
        </p:nvSpPr>
        <p:spPr>
          <a:xfrm>
            <a:off x="8912217" y="5729337"/>
            <a:ext cx="2727624" cy="338554"/>
          </a:xfrm>
          <a:prstGeom prst="rect">
            <a:avLst/>
          </a:prstGeom>
          <a:noFill/>
        </p:spPr>
        <p:txBody>
          <a:bodyPr wrap="square" rtlCol="0">
            <a:spAutoFit/>
          </a:bodyPr>
          <a:lstStyle/>
          <a:p>
            <a:pPr algn="ctr"/>
            <a:r>
              <a:rPr lang="en-US" altLang="ko-KR" sz="1600" b="1" dirty="0" err="1">
                <a:latin typeface="Meiryo" panose="020B0604030504040204" pitchFamily="34" charset="-128"/>
                <a:ea typeface="Meiryo" panose="020B0604030504040204" pitchFamily="34" charset="-128"/>
              </a:rPr>
              <a:t>SmartDocent</a:t>
            </a:r>
            <a:r>
              <a:rPr lang="en-US" altLang="ko-KR" sz="1600" b="1" dirty="0">
                <a:latin typeface="나눔바른고딕" panose="020B0603020101020101" pitchFamily="50" charset="-127"/>
                <a:ea typeface="나눔바른고딕" panose="020B0603020101020101" pitchFamily="50" charset="-127"/>
              </a:rPr>
              <a:t> </a:t>
            </a:r>
            <a:r>
              <a:rPr lang="ja-JP" altLang="en-US" sz="1600" b="1" dirty="0">
                <a:latin typeface="Meiryo" panose="020B0604030504040204" pitchFamily="34" charset="-128"/>
                <a:ea typeface="Meiryo" panose="020B0604030504040204" pitchFamily="34" charset="-128"/>
              </a:rPr>
              <a:t>アプリ</a:t>
            </a:r>
            <a:endParaRPr lang="ko-KR" altLang="en-US" sz="1600" b="1" dirty="0">
              <a:latin typeface="Meiryo" panose="020B0604030504040204" pitchFamily="34" charset="-128"/>
              <a:ea typeface="나눔바른고딕" panose="020B0603020101020101" pitchFamily="50" charset="-127"/>
            </a:endParaRPr>
          </a:p>
        </p:txBody>
      </p:sp>
      <p:sp>
        <p:nvSpPr>
          <p:cNvPr id="28" name="TextBox 27">
            <a:extLst>
              <a:ext uri="{FF2B5EF4-FFF2-40B4-BE49-F238E27FC236}">
                <a16:creationId xmlns:a16="http://schemas.microsoft.com/office/drawing/2014/main" id="{9BE317BA-225D-4F47-90B0-DCFF36346385}"/>
              </a:ext>
            </a:extLst>
          </p:cNvPr>
          <p:cNvSpPr txBox="1"/>
          <p:nvPr/>
        </p:nvSpPr>
        <p:spPr>
          <a:xfrm>
            <a:off x="5653203" y="5675811"/>
            <a:ext cx="2727624" cy="338554"/>
          </a:xfrm>
          <a:prstGeom prst="rect">
            <a:avLst/>
          </a:prstGeom>
          <a:noFill/>
        </p:spPr>
        <p:txBody>
          <a:bodyPr wrap="square" rtlCol="0">
            <a:spAutoFit/>
          </a:bodyPr>
          <a:lstStyle/>
          <a:p>
            <a:pPr algn="ctr"/>
            <a:r>
              <a:rPr lang="ja-JP" altLang="en-US" sz="1600" b="1" dirty="0">
                <a:latin typeface="Meiryo" panose="020B0604030504040204" pitchFamily="34" charset="-128"/>
                <a:ea typeface="Meiryo" panose="020B0604030504040204" pitchFamily="34" charset="-128"/>
              </a:rPr>
              <a:t>文化財案内図</a:t>
            </a:r>
            <a:endParaRPr lang="ko-KR" altLang="en-US" sz="1600" b="1" dirty="0">
              <a:latin typeface="나눔바른고딕" panose="020B0603020101020101" pitchFamily="50" charset="-127"/>
              <a:ea typeface="나눔바른고딕" panose="020B0603020101020101" pitchFamily="50" charset="-127"/>
            </a:endParaRPr>
          </a:p>
        </p:txBody>
      </p:sp>
      <p:sp>
        <p:nvSpPr>
          <p:cNvPr id="30" name="직사각형 29">
            <a:extLst>
              <a:ext uri="{FF2B5EF4-FFF2-40B4-BE49-F238E27FC236}">
                <a16:creationId xmlns:a16="http://schemas.microsoft.com/office/drawing/2014/main" id="{4E49E34C-87E8-4FF8-B7FA-AD8CA6C3D5C1}"/>
              </a:ext>
            </a:extLst>
          </p:cNvPr>
          <p:cNvSpPr/>
          <p:nvPr/>
        </p:nvSpPr>
        <p:spPr>
          <a:xfrm>
            <a:off x="3688796" y="1745747"/>
            <a:ext cx="7344706" cy="553998"/>
          </a:xfrm>
          <a:prstGeom prst="rect">
            <a:avLst/>
          </a:prstGeom>
        </p:spPr>
        <p:txBody>
          <a:bodyPr wrap="square">
            <a:spAutoFit/>
          </a:bodyPr>
          <a:lstStyle/>
          <a:p>
            <a:r>
              <a:rPr lang="ja-JP" altLang="en-US" sz="14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担当パート</a:t>
            </a:r>
            <a:endParaRPr lang="en-US" altLang="ko-KR" sz="14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a:p>
            <a:endParaRPr lang="en-US" altLang="ko-KR" sz="1600" dirty="0">
              <a:ln>
                <a:solidFill>
                  <a:schemeClr val="bg1">
                    <a:lumMod val="50000"/>
                    <a:alpha val="0"/>
                  </a:schemeClr>
                </a:solidFill>
              </a:ln>
              <a:solidFill>
                <a:schemeClr val="tx1">
                  <a:lumMod val="75000"/>
                  <a:lumOff val="25000"/>
                </a:schemeClr>
              </a:solidFill>
              <a:latin typeface="나눔바른고딕 UltraLight" panose="020B0603020101020101" pitchFamily="50" charset="-127"/>
              <a:ea typeface="나눔바른고딕 UltraLight" panose="020B0603020101020101" pitchFamily="50" charset="-127"/>
            </a:endParaRPr>
          </a:p>
        </p:txBody>
      </p:sp>
      <p:sp>
        <p:nvSpPr>
          <p:cNvPr id="31" name="직사각형 30">
            <a:extLst>
              <a:ext uri="{FF2B5EF4-FFF2-40B4-BE49-F238E27FC236}">
                <a16:creationId xmlns:a16="http://schemas.microsoft.com/office/drawing/2014/main" id="{2D8345B7-4BA8-4D6B-84B9-37A72B57DE48}"/>
              </a:ext>
            </a:extLst>
          </p:cNvPr>
          <p:cNvSpPr/>
          <p:nvPr/>
        </p:nvSpPr>
        <p:spPr>
          <a:xfrm>
            <a:off x="392215" y="1436440"/>
            <a:ext cx="2324091" cy="584775"/>
          </a:xfrm>
          <a:prstGeom prst="rect">
            <a:avLst/>
          </a:prstGeom>
        </p:spPr>
        <p:txBody>
          <a:bodyPr wrap="square">
            <a:spAutoFit/>
          </a:bodyPr>
          <a:lstStyle/>
          <a:p>
            <a:r>
              <a:rPr lang="ja-JP"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チーム</a:t>
            </a:r>
            <a:r>
              <a:rPr lang="ko-KR" altLang="en-US" sz="1600" b="1" dirty="0">
                <a:ln>
                  <a:solidFill>
                    <a:schemeClr val="bg1">
                      <a:lumMod val="50000"/>
                      <a:alpha val="0"/>
                    </a:schemeClr>
                  </a:solidFill>
                </a:ln>
                <a:solidFill>
                  <a:schemeClr val="tx1">
                    <a:lumMod val="75000"/>
                    <a:lumOff val="25000"/>
                  </a:schemeClr>
                </a:solidFill>
                <a:latin typeface="Meiryo" panose="020B0604030504040204" pitchFamily="34" charset="-128"/>
                <a:ea typeface="나눔바른고딕" panose="020B0603020101020101" pitchFamily="50" charset="-127"/>
              </a:rPr>
              <a:t>名</a:t>
            </a:r>
          </a:p>
          <a:p>
            <a:r>
              <a:rPr lang="ja-JP" altLang="en-US"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rPr>
              <a:t>着々</a:t>
            </a:r>
            <a:endParaRPr lang="en-US" altLang="ko-KR" sz="1600" dirty="0">
              <a:ln>
                <a:solidFill>
                  <a:schemeClr val="bg1">
                    <a:lumMod val="50000"/>
                    <a:alpha val="0"/>
                  </a:schemeClr>
                </a:solidFill>
              </a:ln>
              <a:solidFill>
                <a:schemeClr val="tx1">
                  <a:lumMod val="75000"/>
                  <a:lumOff val="2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9625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2.08333E-7 -2.96296E-6 L 0.2599 -2.96296E-6 " pathEditMode="relative" rAng="0" ptsTypes="AA">
                                      <p:cBhvr>
                                        <p:cTn id="6" dur="2000" fill="hold"/>
                                        <p:tgtEl>
                                          <p:spTgt spid="16"/>
                                        </p:tgtEl>
                                        <p:attrNameLst>
                                          <p:attrName>ppt_x</p:attrName>
                                          <p:attrName>ppt_y</p:attrName>
                                        </p:attrNameLst>
                                      </p:cBhvr>
                                      <p:rCtr x="12995" y="0"/>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5">
            <a:extLst>
              <a:ext uri="{FF2B5EF4-FFF2-40B4-BE49-F238E27FC236}">
                <a16:creationId xmlns:a16="http://schemas.microsoft.com/office/drawing/2014/main" id="{30B1312A-22C2-4C35-9165-E09A975D3963}"/>
              </a:ext>
            </a:extLst>
          </p:cNvPr>
          <p:cNvSpPr txBox="1">
            <a:spLocks noChangeArrowheads="1"/>
          </p:cNvSpPr>
          <p:nvPr/>
        </p:nvSpPr>
        <p:spPr bwMode="auto">
          <a:xfrm>
            <a:off x="776536" y="1809860"/>
            <a:ext cx="5429275" cy="646331"/>
          </a:xfrm>
          <a:prstGeom prst="rect">
            <a:avLst/>
          </a:prstGeom>
          <a:noFill/>
          <a:ln w="9525">
            <a:noFill/>
            <a:miter lim="800000"/>
            <a:headEnd/>
            <a:tailEnd/>
          </a:ln>
        </p:spPr>
        <p:txBody>
          <a:bodyPr wrap="square">
            <a:spAutoFit/>
          </a:bodyPr>
          <a:lstStyle/>
          <a:p>
            <a:pPr lvl="0"/>
            <a:r>
              <a:rPr lang="ja-JP" altLang="en-US" sz="3600" b="1" dirty="0">
                <a:latin typeface="Meiryo UI" pitchFamily="34" charset="-128"/>
                <a:ea typeface="Meiryo UI" pitchFamily="34" charset="-128"/>
                <a:cs typeface="Meiryo UI" pitchFamily="34" charset="-128"/>
              </a:rPr>
              <a:t>難しかった点とその克服</a:t>
            </a:r>
            <a:endParaRPr lang="en-US" altLang="ko-KR" sz="3600" b="1" dirty="0">
              <a:latin typeface="Meiryo UI" pitchFamily="34" charset="-128"/>
              <a:ea typeface="Meiryo UI" pitchFamily="34" charset="-128"/>
              <a:cs typeface="Meiryo UI" pitchFamily="34" charset="-128"/>
            </a:endParaRPr>
          </a:p>
        </p:txBody>
      </p:sp>
      <p:sp>
        <p:nvSpPr>
          <p:cNvPr id="28" name="TextBox 25">
            <a:extLst>
              <a:ext uri="{FF2B5EF4-FFF2-40B4-BE49-F238E27FC236}">
                <a16:creationId xmlns:a16="http://schemas.microsoft.com/office/drawing/2014/main" id="{E28DCDBF-C193-4516-A6B2-6E1BF0CA4928}"/>
              </a:ext>
            </a:extLst>
          </p:cNvPr>
          <p:cNvSpPr txBox="1">
            <a:spLocks noChangeArrowheads="1"/>
          </p:cNvSpPr>
          <p:nvPr/>
        </p:nvSpPr>
        <p:spPr bwMode="auto">
          <a:xfrm>
            <a:off x="6519924" y="1809860"/>
            <a:ext cx="4181352" cy="646331"/>
          </a:xfrm>
          <a:prstGeom prst="rect">
            <a:avLst/>
          </a:prstGeom>
          <a:noFill/>
          <a:ln w="9525">
            <a:noFill/>
            <a:miter lim="800000"/>
            <a:headEnd/>
            <a:tailEnd/>
          </a:ln>
        </p:spPr>
        <p:txBody>
          <a:bodyPr wrap="square">
            <a:spAutoFit/>
          </a:bodyPr>
          <a:lstStyle/>
          <a:p>
            <a:pPr lvl="0"/>
            <a:r>
              <a:rPr lang="ja-JP" altLang="en-US" sz="3600" b="1" dirty="0">
                <a:latin typeface="Meiryo" panose="020B0604030504040204" pitchFamily="34" charset="-128"/>
                <a:ea typeface="Meiryo" panose="020B0604030504040204" pitchFamily="34" charset="-128"/>
                <a:cs typeface="Meiryo UI" pitchFamily="34" charset="-128"/>
              </a:rPr>
              <a:t>感じたこと</a:t>
            </a:r>
            <a:endParaRPr lang="en-US" altLang="ko-KR" sz="3600" b="1" dirty="0">
              <a:latin typeface="Meiryo" panose="020B0604030504040204" pitchFamily="34" charset="-128"/>
              <a:ea typeface="Meiryo" panose="020B0604030504040204" pitchFamily="34" charset="-128"/>
              <a:cs typeface="Meiryo UI" pitchFamily="34" charset="-128"/>
            </a:endParaRPr>
          </a:p>
        </p:txBody>
      </p:sp>
      <p:sp>
        <p:nvSpPr>
          <p:cNvPr id="30" name="TextBox 25">
            <a:extLst>
              <a:ext uri="{FF2B5EF4-FFF2-40B4-BE49-F238E27FC236}">
                <a16:creationId xmlns:a16="http://schemas.microsoft.com/office/drawing/2014/main" id="{FAFF7C10-260C-4EAF-B0A4-ABE75A4BA9DE}"/>
              </a:ext>
            </a:extLst>
          </p:cNvPr>
          <p:cNvSpPr txBox="1">
            <a:spLocks noChangeArrowheads="1"/>
          </p:cNvSpPr>
          <p:nvPr/>
        </p:nvSpPr>
        <p:spPr bwMode="auto">
          <a:xfrm>
            <a:off x="776536" y="2563913"/>
            <a:ext cx="5194773" cy="3477875"/>
          </a:xfrm>
          <a:prstGeom prst="rect">
            <a:avLst/>
          </a:prstGeom>
          <a:noFill/>
          <a:ln w="9525">
            <a:noFill/>
            <a:miter lim="800000"/>
            <a:headEnd/>
            <a:tailEnd/>
          </a:ln>
        </p:spPr>
        <p:txBody>
          <a:bodyPr wrap="square">
            <a:spAutoFit/>
          </a:bodyPr>
          <a:lstStyle/>
          <a:p>
            <a:pPr lvl="0"/>
            <a:r>
              <a:rPr lang="en-US" altLang="ja-JP" sz="2000" dirty="0">
                <a:solidFill>
                  <a:prstClr val="black">
                    <a:lumMod val="65000"/>
                    <a:lumOff val="35000"/>
                  </a:prstClr>
                </a:solidFill>
                <a:latin typeface="Meiryo UI" pitchFamily="34" charset="-128"/>
                <a:ea typeface="Meiryo UI" pitchFamily="34" charset="-128"/>
                <a:cs typeface="Meiryo UI" pitchFamily="34" charset="-128"/>
              </a:rPr>
              <a:t>-</a:t>
            </a:r>
            <a:r>
              <a:rPr lang="ja-JP" altLang="en-US" sz="2000" dirty="0">
                <a:solidFill>
                  <a:prstClr val="black">
                    <a:lumMod val="65000"/>
                    <a:lumOff val="35000"/>
                  </a:prstClr>
                </a:solidFill>
                <a:latin typeface="Meiryo UI" pitchFamily="34" charset="-128"/>
                <a:ea typeface="Meiryo UI" pitchFamily="34" charset="-128"/>
                <a:cs typeface="Meiryo UI" pitchFamily="34" charset="-128"/>
              </a:rPr>
              <a:t>サーバの地図のイメージや</a:t>
            </a:r>
            <a:r>
              <a:rPr lang="en-US" altLang="ja-JP" sz="2000" dirty="0">
                <a:solidFill>
                  <a:prstClr val="black">
                    <a:lumMod val="65000"/>
                    <a:lumOff val="35000"/>
                  </a:prstClr>
                </a:solidFill>
                <a:latin typeface="Meiryo UI" pitchFamily="34" charset="-128"/>
                <a:ea typeface="Meiryo UI" pitchFamily="34" charset="-128"/>
                <a:cs typeface="Meiryo UI" pitchFamily="34" charset="-128"/>
              </a:rPr>
              <a:t>Android</a:t>
            </a:r>
            <a:r>
              <a:rPr lang="ja-JP" altLang="en-US" sz="2000" dirty="0">
                <a:solidFill>
                  <a:prstClr val="black">
                    <a:lumMod val="65000"/>
                    <a:lumOff val="35000"/>
                  </a:prstClr>
                </a:solidFill>
                <a:latin typeface="Meiryo UI" pitchFamily="34" charset="-128"/>
                <a:ea typeface="Meiryo UI" pitchFamily="34" charset="-128"/>
                <a:cs typeface="Meiryo UI" pitchFamily="34" charset="-128"/>
              </a:rPr>
              <a:t>の画面比率が合わず、一つ一つ合わせるのが難しかったです。 しかし、イメージ情報を受け、それを画面に合わせて変換してできるコードを作って簡単に作れるようになりました。 </a:t>
            </a:r>
          </a:p>
          <a:p>
            <a:pPr lvl="0"/>
            <a:endParaRPr lang="ja-JP" altLang="en-US" sz="2000" dirty="0">
              <a:solidFill>
                <a:prstClr val="black">
                  <a:lumMod val="65000"/>
                  <a:lumOff val="35000"/>
                </a:prstClr>
              </a:solidFill>
              <a:latin typeface="Meiryo UI" pitchFamily="34" charset="-128"/>
              <a:ea typeface="Meiryo UI" pitchFamily="34" charset="-128"/>
              <a:cs typeface="Meiryo UI" pitchFamily="34" charset="-128"/>
            </a:endParaRPr>
          </a:p>
          <a:p>
            <a:pPr lvl="0"/>
            <a:r>
              <a:rPr lang="en-US" altLang="ja-JP" sz="2000" dirty="0">
                <a:solidFill>
                  <a:prstClr val="black">
                    <a:lumMod val="65000"/>
                    <a:lumOff val="35000"/>
                  </a:prstClr>
                </a:solidFill>
                <a:latin typeface="Meiryo UI" pitchFamily="34" charset="-128"/>
                <a:ea typeface="Meiryo UI" pitchFamily="34" charset="-128"/>
                <a:cs typeface="Meiryo UI" pitchFamily="34" charset="-128"/>
              </a:rPr>
              <a:t>-</a:t>
            </a:r>
            <a:r>
              <a:rPr lang="ja-JP" altLang="en-US" sz="2000" dirty="0">
                <a:solidFill>
                  <a:prstClr val="black">
                    <a:lumMod val="65000"/>
                    <a:lumOff val="35000"/>
                  </a:prstClr>
                </a:solidFill>
                <a:latin typeface="Meiryo UI" pitchFamily="34" charset="-128"/>
                <a:ea typeface="Meiryo UI" pitchFamily="34" charset="-128"/>
                <a:cs typeface="Meiryo UI" pitchFamily="34" charset="-128"/>
              </a:rPr>
              <a:t>チームメンバーたちの担当パートを受けて統合する作業もしましたが、</a:t>
            </a:r>
            <a:r>
              <a:rPr lang="en-US" altLang="ja-JP" sz="2000" dirty="0">
                <a:solidFill>
                  <a:prstClr val="black">
                    <a:lumMod val="65000"/>
                    <a:lumOff val="35000"/>
                  </a:prstClr>
                </a:solidFill>
                <a:latin typeface="Meiryo UI" pitchFamily="34" charset="-128"/>
                <a:ea typeface="Meiryo UI" pitchFamily="34" charset="-128"/>
                <a:cs typeface="Meiryo UI" pitchFamily="34" charset="-128"/>
              </a:rPr>
              <a:t> Android</a:t>
            </a:r>
            <a:r>
              <a:rPr lang="ja-JP" altLang="en-US" sz="2000" dirty="0">
                <a:solidFill>
                  <a:prstClr val="black">
                    <a:lumMod val="65000"/>
                    <a:lumOff val="35000"/>
                  </a:prstClr>
                </a:solidFill>
                <a:latin typeface="Meiryo UI" pitchFamily="34" charset="-128"/>
                <a:ea typeface="Meiryo UI" pitchFamily="34" charset="-128"/>
                <a:cs typeface="Meiryo UI" pitchFamily="34" charset="-128"/>
              </a:rPr>
              <a:t>の作業をする時、それぞれ異なるバージョンやコードを作成するとき困難がありましたが、メンバーたちが力を合わせ、問題点を見つけてこれをすぐに解決しました。</a:t>
            </a:r>
            <a:endParaRPr lang="en-US" altLang="ja-JP" dirty="0">
              <a:solidFill>
                <a:prstClr val="black">
                  <a:lumMod val="65000"/>
                  <a:lumOff val="35000"/>
                </a:prstClr>
              </a:solidFill>
              <a:latin typeface="Meiryo UI" pitchFamily="34" charset="-128"/>
              <a:ea typeface="Meiryo UI" pitchFamily="34" charset="-128"/>
              <a:cs typeface="Meiryo UI" pitchFamily="34" charset="-128"/>
            </a:endParaRPr>
          </a:p>
        </p:txBody>
      </p:sp>
      <p:sp>
        <p:nvSpPr>
          <p:cNvPr id="8" name="직사각형 7">
            <a:extLst>
              <a:ext uri="{FF2B5EF4-FFF2-40B4-BE49-F238E27FC236}">
                <a16:creationId xmlns:a16="http://schemas.microsoft.com/office/drawing/2014/main" id="{4E71D21B-394D-4CBF-96AE-FC3FEDAD778B}"/>
              </a:ext>
            </a:extLst>
          </p:cNvPr>
          <p:cNvSpPr/>
          <p:nvPr/>
        </p:nvSpPr>
        <p:spPr>
          <a:xfrm>
            <a:off x="3511499" y="1128663"/>
            <a:ext cx="3337773" cy="307777"/>
          </a:xfrm>
          <a:prstGeom prst="rect">
            <a:avLst/>
          </a:prstGeom>
        </p:spPr>
        <p:txBody>
          <a:bodyPr wrap="none">
            <a:spAutoFit/>
          </a:bodyPr>
          <a:lstStyle/>
          <a:p>
            <a:pPr algn="ctr"/>
            <a:r>
              <a:rPr lang="ja-JP" altLang="en-US" sz="1400" b="1" dirty="0">
                <a:solidFill>
                  <a:prstClr val="black">
                    <a:lumMod val="65000"/>
                    <a:lumOff val="35000"/>
                  </a:prstClr>
                </a:solidFill>
                <a:latin typeface="Meiryo UI" pitchFamily="34" charset="-128"/>
                <a:ea typeface="Meiryo UI" pitchFamily="34" charset="-128"/>
                <a:cs typeface="Meiryo UI" pitchFamily="34" charset="-128"/>
              </a:rPr>
              <a:t>① </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TEAM PROJECT </a:t>
            </a:r>
            <a:r>
              <a:rPr lang="en-US" altLang="ko-KR" sz="1400" b="1" dirty="0" err="1">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SmartDocent</a:t>
            </a:r>
            <a:r>
              <a:rPr lang="en-US" altLang="ko-KR" sz="1400" b="1" dirty="0">
                <a:ln>
                  <a:solidFill>
                    <a:schemeClr val="bg1">
                      <a:lumMod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(5/5)</a:t>
            </a:r>
          </a:p>
        </p:txBody>
      </p:sp>
      <p:sp>
        <p:nvSpPr>
          <p:cNvPr id="6" name="TextBox 25">
            <a:extLst>
              <a:ext uri="{FF2B5EF4-FFF2-40B4-BE49-F238E27FC236}">
                <a16:creationId xmlns:a16="http://schemas.microsoft.com/office/drawing/2014/main" id="{B55B81EF-4EC9-4107-857B-6343D25E239B}"/>
              </a:ext>
            </a:extLst>
          </p:cNvPr>
          <p:cNvSpPr txBox="1">
            <a:spLocks noChangeArrowheads="1"/>
          </p:cNvSpPr>
          <p:nvPr/>
        </p:nvSpPr>
        <p:spPr bwMode="auto">
          <a:xfrm>
            <a:off x="6519924" y="2563913"/>
            <a:ext cx="5194773" cy="1477328"/>
          </a:xfrm>
          <a:prstGeom prst="rect">
            <a:avLst/>
          </a:prstGeom>
          <a:noFill/>
          <a:ln w="9525">
            <a:noFill/>
            <a:miter lim="800000"/>
            <a:headEnd/>
            <a:tailEnd/>
          </a:ln>
        </p:spPr>
        <p:txBody>
          <a:bodyPr wrap="square">
            <a:spAutoFit/>
          </a:bodyPr>
          <a:lstStyle/>
          <a:p>
            <a:pPr lvl="0"/>
            <a:r>
              <a:rPr lang="en-US" altLang="ja-JP" dirty="0">
                <a:solidFill>
                  <a:prstClr val="black">
                    <a:lumMod val="65000"/>
                    <a:lumOff val="35000"/>
                  </a:prstClr>
                </a:solidFill>
                <a:latin typeface="Meiryo UI" pitchFamily="34" charset="-128"/>
                <a:ea typeface="Meiryo UI" pitchFamily="34" charset="-128"/>
                <a:cs typeface="Meiryo UI" pitchFamily="34" charset="-128"/>
              </a:rPr>
              <a:t>-</a:t>
            </a:r>
            <a:r>
              <a:rPr lang="ja-JP" altLang="en-US" dirty="0">
                <a:solidFill>
                  <a:prstClr val="black">
                    <a:lumMod val="65000"/>
                    <a:lumOff val="35000"/>
                  </a:prstClr>
                </a:solidFill>
                <a:latin typeface="Meiryo UI" pitchFamily="34" charset="-128"/>
                <a:ea typeface="Meiryo UI" pitchFamily="34" charset="-128"/>
                <a:cs typeface="Meiryo UI" pitchFamily="34" charset="-128"/>
              </a:rPr>
              <a:t>今回のプロジェクトをして、チームの価値をもう一度確認することができました。 一人ではできないものもチームメンバーたちの助けを通じて、一つ一つ完成していくのを見て、チームメンバーたちの意思疎通が重要だということが分かりました。</a:t>
            </a:r>
            <a:endParaRPr lang="en-US" altLang="ja-JP" dirty="0">
              <a:solidFill>
                <a:prstClr val="black">
                  <a:lumMod val="65000"/>
                  <a:lumOff val="35000"/>
                </a:prstClr>
              </a:solidFill>
              <a:latin typeface="Meiryo UI" pitchFamily="34" charset="-128"/>
              <a:ea typeface="Meiryo UI" pitchFamily="34" charset="-128"/>
              <a:cs typeface="Meiryo UI" pitchFamily="34" charset="-128"/>
            </a:endParaRPr>
          </a:p>
        </p:txBody>
      </p:sp>
    </p:spTree>
    <p:extLst>
      <p:ext uri="{BB962C8B-B14F-4D97-AF65-F5344CB8AC3E}">
        <p14:creationId xmlns:p14="http://schemas.microsoft.com/office/powerpoint/2010/main" val="137003572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스토리보드 레이아웃">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1866</TotalTime>
  <Words>2918</Words>
  <Application>Microsoft Office PowerPoint</Application>
  <PresentationFormat>와이드스크린</PresentationFormat>
  <Paragraphs>324</Paragraphs>
  <Slides>22</Slides>
  <Notes>0</Notes>
  <HiddenSlides>0</HiddenSlides>
  <MMClips>0</MMClips>
  <ScaleCrop>false</ScaleCrop>
  <HeadingPairs>
    <vt:vector size="6" baseType="variant">
      <vt:variant>
        <vt:lpstr>사용한 글꼴</vt:lpstr>
      </vt:variant>
      <vt:variant>
        <vt:i4>9</vt:i4>
      </vt:variant>
      <vt:variant>
        <vt:lpstr>테마</vt:lpstr>
      </vt:variant>
      <vt:variant>
        <vt:i4>3</vt:i4>
      </vt:variant>
      <vt:variant>
        <vt:lpstr>슬라이드 제목</vt:lpstr>
      </vt:variant>
      <vt:variant>
        <vt:i4>22</vt:i4>
      </vt:variant>
    </vt:vector>
  </HeadingPairs>
  <TitlesOfParts>
    <vt:vector size="34" baseType="lpstr">
      <vt:lpstr>맑은 고딕</vt:lpstr>
      <vt:lpstr>새굴림</vt:lpstr>
      <vt:lpstr>나눔바른고딕 UltraLight</vt:lpstr>
      <vt:lpstr>나눔바른고딕</vt:lpstr>
      <vt:lpstr>Arial</vt:lpstr>
      <vt:lpstr>Meiryo</vt:lpstr>
      <vt:lpstr>ＭＳ Ｐゴシック</vt:lpstr>
      <vt:lpstr>Meiryo UI</vt:lpstr>
      <vt:lpstr>나눔스퀘어 ExtraBold</vt:lpstr>
      <vt:lpstr>Office 테마</vt:lpstr>
      <vt:lpstr>디자인 사용자 지정</vt:lpstr>
      <vt:lpstr>스토리보드 레이아웃</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신 호영</dc:creator>
  <cp:lastModifiedBy>TG</cp:lastModifiedBy>
  <cp:revision>180</cp:revision>
  <cp:lastPrinted>2018-08-08T13:56:56Z</cp:lastPrinted>
  <dcterms:created xsi:type="dcterms:W3CDTF">2018-06-16T09:30:48Z</dcterms:created>
  <dcterms:modified xsi:type="dcterms:W3CDTF">2018-09-30T11:04:29Z</dcterms:modified>
</cp:coreProperties>
</file>